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0"/>
  </p:notesMasterIdLst>
  <p:sldIdLst>
    <p:sldId id="256" r:id="rId2"/>
    <p:sldId id="257" r:id="rId3"/>
    <p:sldId id="339" r:id="rId4"/>
    <p:sldId id="340" r:id="rId5"/>
    <p:sldId id="341" r:id="rId6"/>
    <p:sldId id="376" r:id="rId7"/>
    <p:sldId id="342" r:id="rId8"/>
    <p:sldId id="343" r:id="rId9"/>
    <p:sldId id="344" r:id="rId10"/>
    <p:sldId id="345" r:id="rId11"/>
    <p:sldId id="377" r:id="rId12"/>
    <p:sldId id="346" r:id="rId13"/>
    <p:sldId id="347" r:id="rId14"/>
    <p:sldId id="348" r:id="rId15"/>
    <p:sldId id="385" r:id="rId16"/>
    <p:sldId id="349" r:id="rId17"/>
    <p:sldId id="350" r:id="rId18"/>
    <p:sldId id="351" r:id="rId19"/>
    <p:sldId id="352" r:id="rId20"/>
    <p:sldId id="353" r:id="rId21"/>
    <p:sldId id="378" r:id="rId22"/>
    <p:sldId id="355" r:id="rId23"/>
    <p:sldId id="356" r:id="rId24"/>
    <p:sldId id="379" r:id="rId25"/>
    <p:sldId id="357" r:id="rId26"/>
    <p:sldId id="358" r:id="rId27"/>
    <p:sldId id="359" r:id="rId28"/>
    <p:sldId id="380" r:id="rId29"/>
    <p:sldId id="360" r:id="rId30"/>
    <p:sldId id="361" r:id="rId31"/>
    <p:sldId id="381" r:id="rId32"/>
    <p:sldId id="362" r:id="rId33"/>
    <p:sldId id="363" r:id="rId34"/>
    <p:sldId id="364" r:id="rId35"/>
    <p:sldId id="382" r:id="rId36"/>
    <p:sldId id="365" r:id="rId37"/>
    <p:sldId id="366" r:id="rId38"/>
    <p:sldId id="367" r:id="rId39"/>
    <p:sldId id="368" r:id="rId40"/>
    <p:sldId id="383" r:id="rId41"/>
    <p:sldId id="369" r:id="rId42"/>
    <p:sldId id="370" r:id="rId43"/>
    <p:sldId id="371" r:id="rId44"/>
    <p:sldId id="372" r:id="rId45"/>
    <p:sldId id="373" r:id="rId46"/>
    <p:sldId id="384" r:id="rId47"/>
    <p:sldId id="374" r:id="rId48"/>
    <p:sldId id="375" r:id="rId4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985" autoAdjust="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04FA5F-78CB-4681-B9D0-02A6765B8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46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12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4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5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8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7AB8B-FA87-42F5-8E05-A55B27AC4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997C1-5A26-4925-B603-DCB22E839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6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2052-53FB-4811-AE68-28439FE64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21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72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7200" smtClean="0"/>
              <a:t>”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6C109-AA51-4CD5-9D2D-651A4BBE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43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629C-E0D4-4B16-BFF7-895367143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96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8000" smtClean="0"/>
              <a:t>”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0AC43-67BC-4D1B-B698-159DA79E9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59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8D030-F898-42AD-A687-CF11E9BC6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61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F8C1C-9BFC-4E6C-9FDE-739329730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32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2B7C-ADB5-4FE1-AF1E-E675F4E91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00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5C6A9-408C-4D00-89C6-FBB4F863C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0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54CD-0B4F-4F50-84BC-33AE9F529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3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DB5C1-A03D-4DEB-A296-3D7DF3248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0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395C1-3FE4-481E-8342-A67188055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8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9197B-4D41-4F6C-B701-A474751CD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9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C579-9BF7-4995-9D5D-A6A2A6F51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4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7874D-5780-457A-B789-84C4F4B66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9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60CE9-7391-42E6-87A2-FDA62D385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0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F92E4-824D-4993-8B02-A334CA856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3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AA42234-423F-45C9-85C7-4FB4A4111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56" r:id="rId7"/>
    <p:sldLayoutId id="2147483767" r:id="rId8"/>
    <p:sldLayoutId id="2147483757" r:id="rId9"/>
    <p:sldLayoutId id="2147483758" r:id="rId10"/>
    <p:sldLayoutId id="2147483768" r:id="rId11"/>
    <p:sldLayoutId id="2147483769" r:id="rId12"/>
    <p:sldLayoutId id="2147483759" r:id="rId13"/>
    <p:sldLayoutId id="2147483770" r:id="rId14"/>
    <p:sldLayoutId id="2147483771" r:id="rId15"/>
    <p:sldLayoutId id="2147483772" r:id="rId16"/>
    <p:sldLayoutId id="2147483773" r:id="rId17"/>
    <p:sldLayoutId id="2147483760" r:id="rId1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emedicine.com/cgi-bin/foxweb.exe/makezoom@/em/makezoom?picture=\websites\emedicine\neuro\images\Large\687TPA.jpg&amp;template=izoom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www.emedicine.com/cgi-bin/foxweb.exe/makezoom@/em/makezoom?picture=\websites\emedicine\neuro\images\Large\42CBL.jpg&amp;template=izoom2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emedicine.com/cgi-bin/foxweb.exe/makezoom@/em/makezoom?picture=\websites\emedicine\neuro\images\Large\245SAHMCACT.jpg&amp;template=izoom2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emedicine.com/cgi-bin/foxweb.exe/makezoom@/em/makezoom?picture=\websites\emedicine\neuro\images\Large\245LAntChoroidCT.jpg&amp;template=izoom2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emedicine.com/cgi-bin/foxweb.exe/makezoom@/em/makezoom?picture=\websites\emedicine\neuro\images\Large\245SAHMCACT2.jpg&amp;template=izoom2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www.emedicine.com/cgi-bin/foxweb.exe/makezoom@/em/makezoom?picture=\websites\emedicine\neuro\images\Large\245SAHMCAAngio.jpg&amp;template=izoom2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emedicine.com/cgi-bin/foxweb.exe/makezoom@/em/makezoom?picture=\websites\emedicine\neuro\images\Large\245LAntChoroidAngioAP.jpg&amp;template=izoom2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emedicine.com/cgi-bin/foxweb.exe/makezoom@/em/makezoom?picture=\websites\emedicine\neuro\images\Large\245LAntChoroidAngioLat.jpg&amp;template=izoom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8893175" cy="1470025"/>
          </a:xfrm>
        </p:spPr>
        <p:txBody>
          <a:bodyPr/>
          <a:lstStyle/>
          <a:p>
            <a:pPr eaLnBrk="1" hangingPunct="1"/>
            <a:r>
              <a:rPr lang="sr-Cyrl-CS" sz="4000" b="1" smtClean="0">
                <a:ln>
                  <a:noFill/>
                </a:ln>
              </a:rPr>
              <a:t>МОЖДАНИ УДАР</a:t>
            </a:r>
            <a:endParaRPr lang="en-US" sz="4000" smtClean="0">
              <a:ln>
                <a:noFill/>
              </a:ln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2463" y="3598863"/>
            <a:ext cx="5308600" cy="1376362"/>
          </a:xfrm>
        </p:spPr>
        <p:txBody>
          <a:bodyPr/>
          <a:lstStyle/>
          <a:p>
            <a:pPr eaLnBrk="1" hangingPunct="1"/>
            <a:r>
              <a:rPr lang="sr-Cyrl-RS" smtClean="0"/>
              <a:t>АЛЕКСАНДАР ГАВРИЛОВИЋ</a:t>
            </a:r>
            <a:endParaRPr lang="en-US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15473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99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9275"/>
            <a:ext cx="77724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МЕХАНИЗАМ ИМУ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762000"/>
            <a:ext cx="7989887" cy="52593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b="1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en-US" b="1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l-SI" b="1" smtClean="0"/>
              <a:t>Емболија </a:t>
            </a:r>
            <a:r>
              <a:rPr lang="sl-SI" smtClean="0"/>
              <a:t>(20% ИМУ)</a:t>
            </a:r>
            <a:r>
              <a:rPr lang="sl-SI" b="1" smtClean="0"/>
              <a:t>→</a:t>
            </a:r>
            <a:r>
              <a:rPr lang="sl-SI" smtClean="0"/>
              <a:t>нагли почетак</a:t>
            </a:r>
            <a:r>
              <a:rPr lang="sl-SI" b="1" smtClean="0"/>
              <a:t>→ </a:t>
            </a:r>
            <a:r>
              <a:rPr lang="sl-SI" smtClean="0"/>
              <a:t>ранији неми инфаркти на </a:t>
            </a:r>
            <a:r>
              <a:rPr lang="sr-Cyrl-CS" smtClean="0"/>
              <a:t>К</a:t>
            </a:r>
            <a:r>
              <a:rPr lang="sl-SI" smtClean="0"/>
              <a:t>Т</a:t>
            </a: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→из срца</a:t>
            </a:r>
            <a:r>
              <a:rPr lang="sl-SI" smtClean="0"/>
              <a:t> (атријална фибрилација, свеж инфаркт миокарда, вештачке валвуле, ендокардитис, дилатативна миокардиопатија, болест валвула)</a:t>
            </a: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→из артерија </a:t>
            </a:r>
            <a:r>
              <a:rPr lang="sl-SI" smtClean="0"/>
              <a:t>(атероматозни или холестеролски емболуси из лука аорте и из екстракранијалних артерија)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80000"/>
              </a:lnSpc>
            </a:pPr>
            <a:r>
              <a:rPr lang="sl-SI" b="1" smtClean="0"/>
              <a:t>Тромбоза </a:t>
            </a:r>
            <a:r>
              <a:rPr lang="sl-SI" smtClean="0"/>
              <a:t> (60% ИМУ)</a:t>
            </a: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→ </a:t>
            </a:r>
            <a:r>
              <a:rPr lang="sl-SI" smtClean="0"/>
              <a:t>инфаркт великих крвних судова (70%)</a:t>
            </a: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→ </a:t>
            </a:r>
            <a:r>
              <a:rPr lang="sl-SI" smtClean="0"/>
              <a:t>инфаркт малих крвних судова (30%)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6263" y="908050"/>
            <a:ext cx="77724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МЕХАНИЗАМ ИМУ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349500"/>
            <a:ext cx="7270750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b="1" smtClean="0">
                <a:latin typeface="Comic Sans MS" panose="030F0702030302020204" pitchFamily="66" charset="0"/>
              </a:rPr>
              <a:t>Лакунарни инфаркти</a:t>
            </a:r>
            <a:r>
              <a:rPr lang="sl-SI" smtClean="0"/>
              <a:t> (20% ИМУ) </a:t>
            </a:r>
            <a:r>
              <a:rPr lang="sl-SI" b="1" smtClean="0"/>
              <a:t>→ </a:t>
            </a:r>
            <a:r>
              <a:rPr lang="sl-SI" smtClean="0"/>
              <a:t>пенетрантне гране </a:t>
            </a:r>
            <a:r>
              <a:rPr lang="sr-Cyrl-CS" smtClean="0"/>
              <a:t>артерија </a:t>
            </a:r>
            <a:r>
              <a:rPr lang="sl-SI" b="1" smtClean="0"/>
              <a:t>→ </a:t>
            </a:r>
            <a:r>
              <a:rPr lang="sl-SI" smtClean="0"/>
              <a:t>микроатероми услед </a:t>
            </a:r>
            <a:r>
              <a:rPr lang="sr-Cyrl-CS" smtClean="0"/>
              <a:t>артеријске хипертензије</a:t>
            </a:r>
            <a:r>
              <a:rPr lang="sl-SI" smtClean="0"/>
              <a:t> или вас</a:t>
            </a:r>
            <a:r>
              <a:rPr lang="sr-Cyrl-CS" smtClean="0"/>
              <a:t>к</a:t>
            </a:r>
            <a:r>
              <a:rPr lang="sl-SI" smtClean="0"/>
              <a:t>улитиса </a:t>
            </a:r>
            <a:r>
              <a:rPr lang="sl-SI" b="1" smtClean="0"/>
              <a:t>→најбоља прогноза</a:t>
            </a:r>
          </a:p>
          <a:p>
            <a:pPr eaLnBrk="1" hangingPunct="1">
              <a:lnSpc>
                <a:spcPct val="80000"/>
              </a:lnSpc>
            </a:pPr>
            <a:endParaRPr lang="sl-SI" b="1" smtClean="0"/>
          </a:p>
          <a:p>
            <a:pPr eaLnBrk="1" hangingPunct="1">
              <a:lnSpc>
                <a:spcPct val="80000"/>
              </a:lnSpc>
            </a:pPr>
            <a:r>
              <a:rPr lang="sl-SI" b="1" smtClean="0">
                <a:latin typeface="Comic Sans MS" panose="030F0702030302020204" pitchFamily="66" charset="0"/>
              </a:rPr>
              <a:t>Wа</a:t>
            </a:r>
            <a:r>
              <a:rPr lang="en-US" b="1" smtClean="0">
                <a:latin typeface="Comic Sans MS" panose="030F0702030302020204" pitchFamily="66" charset="0"/>
              </a:rPr>
              <a:t>t</a:t>
            </a:r>
            <a:r>
              <a:rPr lang="sl-SI" b="1" smtClean="0">
                <a:latin typeface="Comic Sans MS" panose="030F0702030302020204" pitchFamily="66" charset="0"/>
              </a:rPr>
              <a:t>е</a:t>
            </a:r>
            <a:r>
              <a:rPr lang="en-US" b="1" smtClean="0">
                <a:latin typeface="Comic Sans MS" panose="030F0702030302020204" pitchFamily="66" charset="0"/>
              </a:rPr>
              <a:t>rshed</a:t>
            </a:r>
            <a:r>
              <a:rPr lang="sl-SI" b="1" smtClean="0">
                <a:latin typeface="Comic Sans MS" panose="030F0702030302020204" pitchFamily="66" charset="0"/>
              </a:rPr>
              <a:t> инфар</a:t>
            </a:r>
            <a:r>
              <a:rPr lang="sr-Cyrl-CS" b="1" smtClean="0">
                <a:latin typeface="Comic Sans MS" panose="030F0702030302020204" pitchFamily="66" charset="0"/>
              </a:rPr>
              <a:t>к</a:t>
            </a:r>
            <a:r>
              <a:rPr lang="sl-SI" b="1" smtClean="0">
                <a:latin typeface="Comic Sans MS" panose="030F0702030302020204" pitchFamily="66" charset="0"/>
              </a:rPr>
              <a:t>ти</a:t>
            </a:r>
            <a:r>
              <a:rPr lang="sl-SI" b="1" smtClean="0"/>
              <a:t>→</a:t>
            </a:r>
            <a:r>
              <a:rPr lang="sl-SI" smtClean="0"/>
              <a:t> гранични инфаркти</a:t>
            </a:r>
            <a:r>
              <a:rPr lang="sl-SI" b="1" smtClean="0"/>
              <a:t>→ </a:t>
            </a:r>
            <a:r>
              <a:rPr lang="sl-SI" smtClean="0"/>
              <a:t>зоне хипоперфузије</a:t>
            </a:r>
            <a:r>
              <a:rPr lang="sl-SI" b="1" smtClean="0"/>
              <a:t>→ </a:t>
            </a:r>
            <a:r>
              <a:rPr lang="sl-SI" smtClean="0"/>
              <a:t>чести након хируршке интервенције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dirty="0" smtClean="0">
                <a:solidFill>
                  <a:schemeClr val="tx1"/>
                </a:solidFill>
                <a:latin typeface="+mn-lt"/>
              </a:rPr>
              <a:t>Млађи пацијенти</a:t>
            </a:r>
            <a:endParaRPr lang="en-US" sz="32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565400"/>
            <a:ext cx="7643813" cy="3473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Коагулопатије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дисекције артерија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фибромускуларна дисплазија</a:t>
            </a:r>
            <a:r>
              <a:rPr lang="sr-Cyrl-CS" smtClean="0"/>
              <a:t>....</a:t>
            </a:r>
            <a:endParaRPr lang="sl-SI" b="1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476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АНАМНЕЗА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990600"/>
            <a:ext cx="7696200" cy="56070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 Амери</a:t>
            </a:r>
            <a:r>
              <a:rPr lang="sr-Cyrl-CS" b="1" smtClean="0"/>
              <a:t>чко удружење за МУ</a:t>
            </a:r>
            <a:r>
              <a:rPr lang="sl-SI" b="1" smtClean="0"/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слабост или трњенје лица, руке, ноге једне стране тела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конфузност, тешкоћа говора или разумевања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слабост вида једног или оба ока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тешкоћа хода, нестабилност, губитак равнотеже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тешка главобоља без познатог узрока</a:t>
            </a: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08050"/>
            <a:ext cx="7772400" cy="1066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КЛИНИЧКА СЛИКА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551113"/>
            <a:ext cx="8077200" cy="41767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Фокусирана историја болести на идентификовање фактора ризика и откривање неуролошких испада: </a:t>
            </a: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Акутна хемипареза, монопареза или qуадрипареза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Хемианопсија, диплопије унилатерална или билатерална слабовидост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Афазија или дизартрија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Атаксија, вертиго или нистагмус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Изненадно </a:t>
            </a:r>
            <a:r>
              <a:rPr lang="sl-SI" b="1" smtClean="0"/>
              <a:t>смањење нивоа свести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484313"/>
            <a:ext cx="8229600" cy="479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ПРЕГЛЕД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492375"/>
            <a:ext cx="8534400" cy="4954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у минутама, што пре указати помоћ 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Обезбедити проходност дисајних путева (Аирwаy), венску линију, уринарни катетер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Открити потенцијални узрок мођданог удара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Дефинисати тежину неуролошког дефицита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Идентификовати коморб</a:t>
            </a:r>
            <a:r>
              <a:rPr lang="sr-Cyrl-RS" smtClean="0"/>
              <a:t>и</a:t>
            </a:r>
            <a:r>
              <a:rPr lang="sl-SI" smtClean="0"/>
              <a:t>дна стања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628775"/>
            <a:ext cx="8229600" cy="479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ПРЕГЛЕД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3068638"/>
            <a:ext cx="8534400" cy="31543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Пратити виталне знаке (дисање, тензија, пулс)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Преглед главе, врата, аускултација врата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Преглед кардиолога (аритмије, атријалне фибрилације, синхрони инфаркт миокарда)</a:t>
            </a: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mtClean="0">
                <a:ln>
                  <a:noFill/>
                </a:ln>
              </a:rPr>
              <a:t>СКАЛЕ</a:t>
            </a:r>
            <a:endParaRPr lang="sr-Latn-CS" smtClean="0">
              <a:ln>
                <a:noFill/>
              </a:ln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l-SI" b="1" smtClean="0"/>
          </a:p>
          <a:p>
            <a:pPr eaLnBrk="1" hangingPunct="1"/>
            <a:r>
              <a:rPr lang="sl-SI" smtClean="0"/>
              <a:t>ниво свести, функција вида, моторна функција, сензације и неглект, церебеларна функција и језик</a:t>
            </a:r>
            <a:endParaRPr lang="en-US" smtClean="0"/>
          </a:p>
          <a:p>
            <a:pPr eaLnBrk="1" hangingPunct="1"/>
            <a:r>
              <a:rPr lang="sl-SI" smtClean="0"/>
              <a:t>ГЛАСГО</a:t>
            </a:r>
            <a:r>
              <a:rPr lang="sr-Cyrl-CS" smtClean="0"/>
              <a:t>В</a:t>
            </a:r>
            <a:r>
              <a:rPr lang="sl-SI" smtClean="0"/>
              <a:t> КОМА СКАЛА</a:t>
            </a:r>
            <a:r>
              <a:rPr lang="en-US" smtClean="0"/>
              <a:t> *GCS</a:t>
            </a:r>
            <a:endParaRPr lang="sl-SI" b="1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338" y="1185863"/>
            <a:ext cx="6799262" cy="1304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ФАКТОРИ РИЗИКА</a:t>
            </a:r>
            <a:b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b="1" smtClean="0"/>
          </a:p>
          <a:p>
            <a:pPr eaLnBrk="1" hangingPunct="1">
              <a:lnSpc>
                <a:spcPct val="80000"/>
              </a:lnSpc>
            </a:pPr>
            <a:r>
              <a:rPr lang="sl-SI" sz="2800" b="1" smtClean="0"/>
              <a:t>Немодифибилни</a:t>
            </a:r>
            <a:endParaRPr lang="sl-SI" sz="2800" smtClean="0"/>
          </a:p>
          <a:p>
            <a:pPr eaLnBrk="1" hangingPunct="1">
              <a:lnSpc>
                <a:spcPct val="80000"/>
              </a:lnSpc>
            </a:pPr>
            <a:endParaRPr lang="en-US" sz="2800" b="1" smtClean="0"/>
          </a:p>
          <a:p>
            <a:pPr eaLnBrk="1" hangingPunct="1">
              <a:lnSpc>
                <a:spcPct val="80000"/>
              </a:lnSpc>
            </a:pPr>
            <a:endParaRPr lang="en-US" sz="2800" b="1" smtClean="0"/>
          </a:p>
          <a:p>
            <a:pPr eaLnBrk="1" hangingPunct="1">
              <a:lnSpc>
                <a:spcPct val="80000"/>
              </a:lnSpc>
            </a:pPr>
            <a:r>
              <a:rPr lang="sl-SI" sz="2800" b="1" smtClean="0"/>
              <a:t>Модифибилни</a:t>
            </a:r>
            <a:endParaRPr lang="sl-SI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Немодифибилни фактори ризика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l-SI" smtClean="0"/>
              <a:t>Старост</a:t>
            </a:r>
          </a:p>
          <a:p>
            <a:pPr eaLnBrk="1" hangingPunct="1"/>
            <a:r>
              <a:rPr lang="sl-SI" smtClean="0"/>
              <a:t>Раса</a:t>
            </a:r>
          </a:p>
          <a:p>
            <a:pPr eaLnBrk="1" hangingPunct="1"/>
            <a:r>
              <a:rPr lang="sl-SI" smtClean="0"/>
              <a:t>Пол</a:t>
            </a:r>
          </a:p>
          <a:p>
            <a:pPr eaLnBrk="1" hangingPunct="1"/>
            <a:r>
              <a:rPr lang="sl-SI" smtClean="0"/>
              <a:t>Етничка припадност</a:t>
            </a:r>
          </a:p>
          <a:p>
            <a:pPr eaLnBrk="1" hangingPunct="1"/>
            <a:r>
              <a:rPr lang="sl-SI" smtClean="0"/>
              <a:t>Хередитет</a:t>
            </a:r>
            <a:endParaRPr lang="sl-SI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n>
                  <a:noFill/>
                </a:ln>
              </a:rPr>
              <a:t>Мождани удар</a:t>
            </a:r>
            <a:endParaRPr lang="en-US" smtClean="0">
              <a:ln>
                <a:noFill/>
              </a:ln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Дефиниција </a:t>
            </a:r>
            <a:endParaRPr lang="sr-Latn-CS" smtClean="0"/>
          </a:p>
          <a:p>
            <a:pPr eaLnBrk="1" hangingPunct="1"/>
            <a:r>
              <a:rPr lang="sr-Cyrl-CS" smtClean="0"/>
              <a:t>Класификација</a:t>
            </a:r>
            <a:endParaRPr lang="sr-Latn-CS" smtClean="0"/>
          </a:p>
          <a:p>
            <a:pPr eaLnBrk="1" hangingPunct="1"/>
            <a:r>
              <a:rPr lang="sr-Cyrl-CS" smtClean="0"/>
              <a:t>Клиничка</a:t>
            </a:r>
            <a:r>
              <a:rPr lang="sr-Latn-CS" smtClean="0"/>
              <a:t> </a:t>
            </a:r>
            <a:r>
              <a:rPr lang="sr-Cyrl-CS" smtClean="0"/>
              <a:t>слика</a:t>
            </a:r>
            <a:endParaRPr lang="sr-Latn-CS" smtClean="0"/>
          </a:p>
          <a:p>
            <a:pPr eaLnBrk="1" hangingPunct="1"/>
            <a:r>
              <a:rPr lang="sr-Cyrl-CS" smtClean="0"/>
              <a:t>Терапија</a:t>
            </a:r>
            <a:endParaRPr lang="sr-Latn-CS" smtClean="0"/>
          </a:p>
          <a:p>
            <a:pPr eaLnBrk="1" hangingPunct="1"/>
            <a:r>
              <a:rPr lang="sr-Cyrl-CS" smtClean="0"/>
              <a:t>Стање</a:t>
            </a:r>
            <a:r>
              <a:rPr lang="sr-Latn-CS" smtClean="0"/>
              <a:t> </a:t>
            </a:r>
            <a:r>
              <a:rPr lang="sr-Cyrl-CS" smtClean="0"/>
              <a:t>након можданог удара</a:t>
            </a:r>
            <a:endParaRPr lang="en-US" smtClean="0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15473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28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776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Модифибилни фактори ризика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636838"/>
            <a:ext cx="7402513" cy="32813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mtClean="0"/>
              <a:t>хипертензија 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болести срца (фибрилације преткомора, болести валвула, митрална стеноза, аномалије)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дијабетес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хиперхолестеролемија 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историја ТИА 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776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Модифибилни фактори ризика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944563" y="2636838"/>
            <a:ext cx="7772400" cy="3024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mtClean="0"/>
              <a:t>каротидна стеноза 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хиперхомоцистинемија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начин живота (алкохол, дуван, дроге, лекови, гојазност, физичка неактивност), 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напади мигрене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орални контрацептиви</a:t>
            </a:r>
            <a:endParaRPr lang="sl-SI" b="1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6799262" cy="13033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Компјутеризована томографија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pPr eaLnBrk="1" hangingPunct="1"/>
            <a:endParaRPr lang="sl-SI" smtClean="0"/>
          </a:p>
          <a:p>
            <a:pPr eaLnBrk="1" hangingPunct="1"/>
            <a:r>
              <a:rPr lang="sl-SI" smtClean="0"/>
              <a:t>Јако сензитиван за САХ, ИЦХ и субдуралне хематоме→важно за терапију</a:t>
            </a:r>
          </a:p>
          <a:p>
            <a:pPr eaLnBrk="1" hangingPunct="1"/>
            <a:r>
              <a:rPr lang="sl-SI" smtClean="0"/>
              <a:t>Није сензитиван за рану исхемију (&lt;6</a:t>
            </a:r>
            <a:r>
              <a:rPr lang="sr-Cyrl-CS" smtClean="0"/>
              <a:t>-48-72</a:t>
            </a:r>
            <a:r>
              <a:rPr lang="sl-SI" smtClean="0"/>
              <a:t> сат</a:t>
            </a:r>
            <a:r>
              <a:rPr lang="sr-Cyrl-CS" smtClean="0"/>
              <a:t>а</a:t>
            </a:r>
            <a:r>
              <a:rPr lang="sl-SI" smtClean="0"/>
              <a:t>) </a:t>
            </a:r>
          </a:p>
          <a:p>
            <a:pPr eaLnBrk="1" hangingPunct="1"/>
            <a:r>
              <a:rPr lang="sl-SI" smtClean="0"/>
              <a:t>Рани мас ефекат или хиподензне зоне→ иреверзибилно оштећење (већи ризик од хеморагије са т-Па) или непознато време почетка</a:t>
            </a:r>
          </a:p>
          <a:p>
            <a:pPr eaLnBrk="1" hangingPunct="1"/>
            <a:r>
              <a:rPr lang="sl-SI" smtClean="0"/>
              <a:t>Други узроци- Ту, мета, хематоми, анеуризме, апсцеси, АВ малформације</a:t>
            </a: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Други прегледи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20938"/>
            <a:ext cx="8839200" cy="4162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b="1" smtClean="0"/>
              <a:t>МРИ и МРИ ангиографија</a:t>
            </a:r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Цереброваскуларна ангиографија</a:t>
            </a:r>
            <a:r>
              <a:rPr lang="sl-SI" smtClean="0"/>
              <a:t>- интервентна терапијски?</a:t>
            </a: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Дигитална субтракциона ангиографија- </a:t>
            </a:r>
            <a:r>
              <a:rPr lang="sl-SI" smtClean="0"/>
              <a:t>дефинитивни метод за оклузије, стенозе, дисекције и анеуризме- ризик од ИМУ 1-2%</a:t>
            </a: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МР спектроскопија- </a:t>
            </a:r>
            <a:r>
              <a:rPr lang="sl-SI" smtClean="0"/>
              <a:t>оштећење неурона</a:t>
            </a: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Дуплеx сцан каротидних артерија- </a:t>
            </a:r>
            <a:r>
              <a:rPr lang="sr-Cyrl-CS" b="1" smtClean="0"/>
              <a:t>К</a:t>
            </a:r>
            <a:r>
              <a:rPr lang="sl-SI" b="1" smtClean="0"/>
              <a:t>ЕА</a:t>
            </a:r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Транскранијални допплер ултразвук-</a:t>
            </a:r>
            <a:r>
              <a:rPr lang="sl-SI" smtClean="0"/>
              <a:t>оклузије мањих крвних судова и праћење ефеката терапије</a:t>
            </a:r>
            <a:endParaRPr lang="sl-SI" b="1" smtClean="0"/>
          </a:p>
          <a:p>
            <a:pPr eaLnBrk="1" hangingPunct="1">
              <a:lnSpc>
                <a:spcPct val="90000"/>
              </a:lnSpc>
            </a:pP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2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Други прегледи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924175"/>
            <a:ext cx="7127875" cy="3298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mtClean="0"/>
              <a:t>ЕКГ и ехокардиограгија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ЛП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Консултанти- кардиолог, васкуларни хирург, неурохирург, физијатар, психијатар, логопед</a:t>
            </a: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229600" cy="657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ТЕРАПИЈА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781300"/>
            <a:ext cx="70866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mtClean="0"/>
              <a:t>Регулисање гликемије↓↑,</a:t>
            </a:r>
          </a:p>
          <a:p>
            <a:pPr eaLnBrk="1" hangingPunct="1">
              <a:lnSpc>
                <a:spcPct val="80000"/>
              </a:lnSpc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Регулисање хипертензије (опрез)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b="1" smtClean="0"/>
              <a:t>терапијски прозор – (3 – 4.5 сати) </a:t>
            </a:r>
          </a:p>
          <a:p>
            <a:pPr eaLnBrk="1" hangingPunct="1">
              <a:lnSpc>
                <a:spcPct val="80000"/>
              </a:lnSpc>
            </a:pPr>
            <a:endParaRPr lang="sl-SI" b="1" smtClean="0"/>
          </a:p>
          <a:p>
            <a:pPr eaLnBrk="1" hangingPunct="1">
              <a:lnSpc>
                <a:spcPct val="80000"/>
              </a:lnSpc>
            </a:pPr>
            <a:r>
              <a:rPr lang="sr-Cyrl-CS" smtClean="0"/>
              <a:t>Што пре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Општа терапија - неуропротекција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l-SI" sz="4400" smtClean="0"/>
          </a:p>
          <a:p>
            <a:pPr eaLnBrk="1" hangingPunct="1"/>
            <a:r>
              <a:rPr lang="sl-SI" smtClean="0"/>
              <a:t>Кардиолошки мониторинг</a:t>
            </a:r>
          </a:p>
          <a:p>
            <a:pPr eaLnBrk="1" hangingPunct="1"/>
            <a:r>
              <a:rPr lang="sl-SI" smtClean="0"/>
              <a:t>и.в. терапија- могућност аспирације</a:t>
            </a:r>
          </a:p>
          <a:p>
            <a:pPr eaLnBrk="1" hangingPunct="1"/>
            <a:r>
              <a:rPr lang="sl-SI" smtClean="0"/>
              <a:t>кисеоник</a:t>
            </a:r>
          </a:p>
          <a:p>
            <a:pPr eaLnBrk="1" hangingPunct="1"/>
            <a:r>
              <a:rPr lang="sl-SI" smtClean="0"/>
              <a:t>терапија хипертермије</a:t>
            </a:r>
            <a:endParaRPr lang="sl-SI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29600" cy="717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Каузална терапија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377825" y="2492375"/>
            <a:ext cx="838835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mtClean="0"/>
              <a:t>Фибринолитички агенси- т-ПА→фибринолитички протеин из ендотелних ћелија (ензим серин протеаза) који конвертује плазминоген у плазмин у присуству фибрина (везује фибрин из тромба →локална фибринолиза уз ограничену системску фибринолизу</a:t>
            </a:r>
            <a:r>
              <a:rPr lang="sl-SI" b="1" smtClean="0"/>
              <a:t>*</a:t>
            </a: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Антиагрегациони лекови</a:t>
            </a:r>
            <a:endParaRPr lang="sr-Cyrl-C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mtClean="0"/>
              <a:t>   </a:t>
            </a:r>
            <a:r>
              <a:rPr lang="sl-SI" smtClean="0"/>
              <a:t>- Аспирин</a:t>
            </a:r>
            <a:r>
              <a:rPr lang="sl-SI" b="1" smtClean="0"/>
              <a:t>*</a:t>
            </a:r>
            <a:r>
              <a:rPr lang="sl-SI" smtClean="0"/>
              <a:t> 50-325мг/24х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mtClean="0"/>
              <a:t>   - К</a:t>
            </a:r>
            <a:r>
              <a:rPr lang="sl-SI" smtClean="0"/>
              <a:t>лопидогрел</a:t>
            </a:r>
            <a:endParaRPr lang="sr-Cyrl-C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mtClean="0"/>
              <a:t>   - </a:t>
            </a:r>
            <a:r>
              <a:rPr lang="sl-SI" smtClean="0"/>
              <a:t>Дип</a:t>
            </a:r>
            <a:r>
              <a:rPr lang="sr-Cyrl-CS" smtClean="0"/>
              <a:t>и</a:t>
            </a:r>
            <a:r>
              <a:rPr lang="sl-SI" smtClean="0"/>
              <a:t>ридамол+Аспирин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06450"/>
            <a:ext cx="8229600" cy="717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Каузална терапија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3068638"/>
            <a:ext cx="74168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Хиперосмотски агенси- Манитол на 6-8 сати и.в. 30-60 минута (до 2г/кг)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Антихипертензиви, Антипиретици, Антибиотици, Антикоагулантна терапија, Антиконвулзиви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4803775"/>
          </a:xfrm>
        </p:spPr>
        <p:txBody>
          <a:bodyPr/>
          <a:lstStyle/>
          <a:p>
            <a:pPr eaLnBrk="1" hangingPunct="1"/>
            <a:r>
              <a:rPr lang="sl-SI" smtClean="0">
                <a:ln>
                  <a:noFill/>
                </a:ln>
                <a:latin typeface="Comic Sans MS" panose="030F0702030302020204" pitchFamily="66" charset="0"/>
              </a:rPr>
              <a:t>ХЕМОРАГИЧНИ </a:t>
            </a:r>
            <a:r>
              <a:rPr 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l-SI" smtClean="0">
                <a:ln>
                  <a:noFill/>
                </a:ln>
                <a:latin typeface="Comic Sans MS" panose="030F0702030302020204" pitchFamily="66" charset="0"/>
              </a:rPr>
              <a:t>МОЖДАНИ УДАР</a:t>
            </a:r>
            <a:r>
              <a:rPr lang="sl-SI" sz="3200" b="1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sl-SI" sz="3200" b="1" smtClean="0">
                <a:ln>
                  <a:noFill/>
                </a:ln>
                <a:latin typeface="Comic Sans MS" panose="030F0702030302020204" pitchFamily="66" charset="0"/>
              </a:rPr>
            </a:br>
            <a:endParaRPr lang="en-US" sz="3200" b="1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sl-SI" sz="2800" b="1" smtClean="0"/>
          </a:p>
          <a:p>
            <a:pPr eaLnBrk="1" hangingPunct="1">
              <a:lnSpc>
                <a:spcPct val="80000"/>
              </a:lnSpc>
            </a:pPr>
            <a:endParaRPr lang="sl-SI" sz="2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Мождани удар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752600"/>
            <a:ext cx="7940675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800" smtClean="0"/>
              <a:t>Дефиниција </a:t>
            </a:r>
            <a:endParaRPr 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Акутни престанак циркулације у некој зони мозга </a:t>
            </a: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   </a:t>
            </a:r>
            <a:r>
              <a:rPr lang="sl-SI" smtClean="0"/>
              <a:t>који резултира исхемијом и губитком одговарајуће</a:t>
            </a: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  </a:t>
            </a:r>
            <a:r>
              <a:rPr lang="sl-SI" smtClean="0"/>
              <a:t> неуролошке функције:</a:t>
            </a: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моторна слабост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оштећење сензибилитета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тешкоће са говором</a:t>
            </a: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>
              <a:ln>
                <a:noFill/>
              </a:ln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l-SI" b="1" smtClean="0"/>
              <a:t>ИНТРАЦЕРЕБРАЛНА ХЕМОРАГИЈА</a:t>
            </a:r>
            <a:endParaRPr lang="sl-SI" smtClean="0"/>
          </a:p>
          <a:p>
            <a:pPr eaLnBrk="1" hangingPunct="1"/>
            <a:endParaRPr lang="sl-SI" b="1" smtClean="0"/>
          </a:p>
          <a:p>
            <a:pPr eaLnBrk="1" hangingPunct="1"/>
            <a:endParaRPr lang="sl-SI" b="1" smtClean="0"/>
          </a:p>
          <a:p>
            <a:pPr eaLnBrk="1" hangingPunct="1"/>
            <a:r>
              <a:rPr lang="sl-SI" b="1" smtClean="0"/>
              <a:t>СУБАРАХНОИДАЛНА ХЕМОРАГИЈА </a:t>
            </a:r>
            <a:endParaRPr 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420938"/>
            <a:ext cx="6049962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Крвављење је </a:t>
            </a:r>
            <a:r>
              <a:rPr lang="sl-SI" b="1" smtClean="0"/>
              <a:t>ограничено</a:t>
            </a:r>
            <a:r>
              <a:rPr lang="sl-SI" smtClean="0"/>
              <a:t> отпором ткива околних структура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10-15% свих можданих удара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Спонтане хеморагије (антикоагулантна терапија,  антиагрегациона терапија, Ту</a:t>
            </a:r>
            <a:r>
              <a:rPr lang="sr-Cyrl-RS" smtClean="0"/>
              <a:t> </a:t>
            </a:r>
            <a:r>
              <a:rPr lang="sl-SI" smtClean="0"/>
              <a:t>)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052513"/>
            <a:ext cx="8458200" cy="966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ИНТРАЦЕРЕБРАЛНА ХЕМОРАГИЈА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052513"/>
            <a:ext cx="8458200" cy="966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ИНТРАЦЕРЕБРАЛНА ХЕМОРАГИЈА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73113" y="3213100"/>
            <a:ext cx="7597775" cy="2232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mtClean="0"/>
              <a:t>Предиспозиција→</a:t>
            </a:r>
            <a:r>
              <a:rPr lang="sr-Cyrl-CS" smtClean="0"/>
              <a:t>хипертензија</a:t>
            </a:r>
            <a:r>
              <a:rPr lang="sl-SI" smtClean="0"/>
              <a:t>→фибриноидна некроза артерија →слабљење зида→микроанеуризме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   →нагли скок ТА →руптура васкуларне малформације</a:t>
            </a:r>
          </a:p>
          <a:p>
            <a:pPr eaLnBrk="1" hangingPunct="1">
              <a:lnSpc>
                <a:spcPct val="90000"/>
              </a:lnSpc>
            </a:pPr>
            <a:endParaRPr lang="sr-Cyrl-CS" smtClean="0"/>
          </a:p>
          <a:p>
            <a:pPr eaLnBrk="1" hangingPunct="1">
              <a:lnSpc>
                <a:spcPct val="90000"/>
              </a:lnSpc>
            </a:pPr>
            <a:endParaRPr lang="sl-SI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657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Клиничка слика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mtClean="0">
                <a:solidFill>
                  <a:schemeClr val="hlink"/>
                </a:solidFill>
              </a:rPr>
              <a:t>      </a:t>
            </a:r>
            <a:endParaRPr lang="sr-Cyrl-RS" smtClean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mtClean="0">
                <a:solidFill>
                  <a:schemeClr val="tx1"/>
                </a:solidFill>
              </a:rPr>
              <a:t>неуролошки дефицит</a:t>
            </a:r>
            <a:r>
              <a:rPr lang="sl-SI" b="1" smtClean="0">
                <a:solidFill>
                  <a:schemeClr val="tx1"/>
                </a:solidFill>
              </a:rPr>
              <a:t> </a:t>
            </a:r>
            <a:r>
              <a:rPr lang="sl-SI" smtClean="0">
                <a:solidFill>
                  <a:schemeClr val="tx1"/>
                </a:solidFill>
              </a:rPr>
              <a:t>(зависно од локализације</a:t>
            </a:r>
            <a:r>
              <a:rPr lang="sr-Cyrl-CS" smtClean="0">
                <a:solidFill>
                  <a:schemeClr val="tx1"/>
                </a:solidFill>
              </a:rPr>
              <a:t>, исто као код ИМУ</a:t>
            </a:r>
            <a:r>
              <a:rPr lang="sl-SI" smtClean="0">
                <a:solidFill>
                  <a:schemeClr val="tx1"/>
                </a:solidFill>
              </a:rPr>
              <a:t>)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mtClean="0">
                <a:solidFill>
                  <a:schemeClr val="tx1"/>
                </a:solidFill>
              </a:rPr>
              <a:t>+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mtClean="0">
                <a:solidFill>
                  <a:schemeClr val="tx1"/>
                </a:solidFill>
              </a:rPr>
              <a:t>знаци наглог пораста интракранијалног притиска (нагла главобоља, повраћање, поремећај свести→ кома)</a:t>
            </a:r>
          </a:p>
          <a:p>
            <a:pPr eaLnBrk="1" hangingPunct="1">
              <a:lnSpc>
                <a:spcPct val="90000"/>
              </a:lnSpc>
            </a:pPr>
            <a:endParaRPr lang="sl-SI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sl-SI" smtClean="0">
                <a:solidFill>
                  <a:schemeClr val="tx1"/>
                </a:solidFill>
              </a:rPr>
              <a:t>Интравентри</a:t>
            </a:r>
            <a:r>
              <a:rPr lang="sr-Cyrl-CS" smtClean="0">
                <a:solidFill>
                  <a:schemeClr val="tx1"/>
                </a:solidFill>
              </a:rPr>
              <a:t>к</a:t>
            </a:r>
            <a:r>
              <a:rPr lang="sl-SI" smtClean="0">
                <a:solidFill>
                  <a:schemeClr val="tx1"/>
                </a:solidFill>
              </a:rPr>
              <a:t>уларна хеморагија</a:t>
            </a:r>
            <a:endParaRPr lang="sl-SI" b="1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l-SI" b="1" smtClean="0"/>
          </a:p>
          <a:p>
            <a:pPr eaLnBrk="1" hangingPunct="1">
              <a:lnSpc>
                <a:spcPct val="90000"/>
              </a:lnSpc>
            </a:pPr>
            <a:r>
              <a:rPr lang="sl-SI" b="1" smtClean="0"/>
              <a:t>Диференцијална дијагноза- </a:t>
            </a:r>
            <a:r>
              <a:rPr lang="sl-SI" smtClean="0"/>
              <a:t>тумори, апсцеси, субдурални и епидурални хематоми, ИМУ</a:t>
            </a:r>
            <a:endParaRPr lang="sl-S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229600" cy="657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ПРЕГЛЕД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997200"/>
            <a:ext cx="7524750" cy="30654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mtClean="0"/>
              <a:t>идентификовати узрок!!! (хипертензија, јатрогени, траума,амилоидна ангиопатија), </a:t>
            </a:r>
          </a:p>
          <a:p>
            <a:pPr eaLnBrk="1" hangingPunct="1">
              <a:lnSpc>
                <a:spcPct val="90000"/>
              </a:lnSpc>
            </a:pPr>
            <a:endParaRPr lang="sl-SI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Код млађих- васкуларне малформације, анеуризме, хеморагије у тумору или метастази</a:t>
            </a:r>
          </a:p>
          <a:p>
            <a:pPr eaLnBrk="1" hangingPunct="1">
              <a:lnSpc>
                <a:spcPct val="90000"/>
              </a:lnSpc>
            </a:pPr>
            <a:endParaRPr lang="sl-SI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205038"/>
            <a:ext cx="8315325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l-SI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Лабораторија- ККС, уреа, гликемија, јонограм, коагулациони статус, гасне анализе</a:t>
            </a:r>
          </a:p>
          <a:p>
            <a:pPr eaLnBrk="1" hangingPunct="1">
              <a:lnSpc>
                <a:spcPct val="90000"/>
              </a:lnSpc>
            </a:pPr>
            <a:endParaRPr lang="sl-SI" smtClean="0"/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solidFill>
                  <a:schemeClr val="tx1"/>
                </a:solidFill>
              </a:rPr>
              <a:t>К</a:t>
            </a:r>
            <a:r>
              <a:rPr lang="sl-SI" smtClean="0">
                <a:solidFill>
                  <a:schemeClr val="tx1"/>
                </a:solidFill>
              </a:rPr>
              <a:t>Т- </a:t>
            </a:r>
            <a:r>
              <a:rPr lang="sl-SI" b="1" smtClean="0">
                <a:solidFill>
                  <a:schemeClr val="tx1"/>
                </a:solidFill>
              </a:rPr>
              <a:t>одмах</a:t>
            </a:r>
            <a:r>
              <a:rPr lang="sl-SI" smtClean="0">
                <a:solidFill>
                  <a:schemeClr val="tx1"/>
                </a:solidFill>
              </a:rPr>
              <a:t>- </a:t>
            </a:r>
            <a:r>
              <a:rPr lang="sl-SI" smtClean="0"/>
              <a:t>идеалан за праћење болесника</a:t>
            </a:r>
          </a:p>
          <a:p>
            <a:pPr eaLnBrk="1" hangingPunct="1">
              <a:lnSpc>
                <a:spcPct val="90000"/>
              </a:lnSpc>
            </a:pPr>
            <a:endParaRPr lang="sl-SI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Ангиографија- атипичне хеморагије код нормотензивних и младих (анеуризме и малформације)</a:t>
            </a: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229600" cy="657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ПРЕГЛЕД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9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Терапија</a:t>
            </a:r>
            <a:endParaRPr lang="en-US" sz="3200" smtClean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1. аирwаy и респираторна подршка, кисеоник (гасне анализе и измењено станје свести), ендотрахеална интубација (кома, респираторно угрожени) и механичка вентилација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2. Меди</a:t>
            </a:r>
            <a:r>
              <a:rPr lang="sr-Cyrl-CS" smtClean="0"/>
              <a:t>к</a:t>
            </a:r>
            <a:r>
              <a:rPr lang="sl-SI" smtClean="0"/>
              <a:t>аменти – контрола едема (Манитол 0.5-1г/кг и.в. на 4</a:t>
            </a:r>
            <a:r>
              <a:rPr lang="sr-Cyrl-CS" smtClean="0"/>
              <a:t>сата</a:t>
            </a:r>
            <a:r>
              <a:rPr lang="sl-SI" smtClean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                        - контрола хипертензије (Ласиx 40мг и.в.)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                        - контрола церебралне перфузије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3. Хирургија – </a:t>
            </a:r>
            <a:r>
              <a:rPr lang="sl-SI" b="1" smtClean="0"/>
              <a:t>када?</a:t>
            </a:r>
            <a:r>
              <a:rPr lang="sl-SI" smtClean="0"/>
              <a:t> – свесни са умереним до великим хематомима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                – дренажа хематома, вентрикуларна дренажа, уклањанје АВ малформације или тумора, клипсовање анеуризме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pPr eaLnBrk="1" hangingPunct="1"/>
            <a:endParaRPr lang="sr-Latn-CS" smtClean="0">
              <a:ln>
                <a:noFill/>
              </a:ln>
            </a:endParaRPr>
          </a:p>
        </p:txBody>
      </p:sp>
      <p:pic>
        <p:nvPicPr>
          <p:cNvPr id="53251" name="Picture 3" descr="Click to see larger picture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341438"/>
            <a:ext cx="3667125" cy="443071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252" name="Picture 4" descr="Click to see larger picture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3463" y="1341438"/>
            <a:ext cx="3616325" cy="443071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1625"/>
            <a:ext cx="9144000" cy="1462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sr-Cyrl-R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</a:b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СУБАРАХНОИДАЛНА </a:t>
            </a:r>
            <a:r>
              <a:rPr lang="sr-Cyrl-R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ХЕМОРАГИЈА</a:t>
            </a:r>
            <a:r>
              <a:rPr lang="sr-Cyrl-R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САХ</a:t>
            </a: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l-SI" sz="2800" smtClean="0"/>
          </a:p>
          <a:p>
            <a:pPr eaLnBrk="1" hangingPunct="1"/>
            <a:r>
              <a:rPr lang="sl-SI" smtClean="0"/>
              <a:t>Исход неизвестан</a:t>
            </a:r>
          </a:p>
          <a:p>
            <a:pPr eaLnBrk="1" hangingPunct="1"/>
            <a:r>
              <a:rPr lang="sl-SI" smtClean="0"/>
              <a:t>Спонтана</a:t>
            </a:r>
          </a:p>
          <a:p>
            <a:pPr eaLnBrk="1" hangingPunct="1"/>
            <a:r>
              <a:rPr lang="sl-SI" smtClean="0"/>
              <a:t>Трауматска</a:t>
            </a:r>
          </a:p>
        </p:txBody>
      </p:sp>
      <p:pic>
        <p:nvPicPr>
          <p:cNvPr id="54276" name="Picture 5" descr="Subarachnoid Hemorrhage: Practice Essentials, Background, Pathophys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403475"/>
            <a:ext cx="271462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25538"/>
            <a:ext cx="8229600" cy="717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Патогенеза и патофизиологија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276475"/>
            <a:ext cx="7704137" cy="3455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Крвављење на површини мозга због руптуре крвног суда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 (крв се ослобађа под притиском у субарахноидни простор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 и брзо сири око мозга и кичмене мождине→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b="1" smtClean="0"/>
              <a:t>   </a:t>
            </a:r>
            <a:r>
              <a:rPr lang="sr-Cyrl-RS" b="1" smtClean="0"/>
              <a:t>                                      </a:t>
            </a:r>
            <a:r>
              <a:rPr lang="sl-SI" b="1" smtClean="0"/>
              <a:t>иритација менингеа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Анеуризме- урођена проширења (мултипле), обично на месту рачвања великих артерија Wилис-овог шестоугла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Проблеми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уг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узрок смртности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Tx/>
              <a:buNone/>
              <a:defRPr/>
            </a:pPr>
            <a:endParaRPr lang="sl-SI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Први узрок инвалидности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Tx/>
              <a:buNone/>
              <a:defRPr/>
            </a:pPr>
            <a:endParaRPr lang="sl-SI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Депресија</a:t>
            </a: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sl-SI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Деменција 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25538"/>
            <a:ext cx="8229600" cy="717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Патогенеза и патофизиологија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708275"/>
            <a:ext cx="6049962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mtClean="0"/>
              <a:t>дисекција артерије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Васкуларне малформације (10% нетрауматске САХ)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Коагулопатије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Крвављење тумора и метастаза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/>
              <a:t>Амилоидне ангиопатија (стари људи)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>
              <a:ln>
                <a:noFill/>
              </a:ln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341438"/>
            <a:ext cx="8686800" cy="579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l-SI" b="1" smtClean="0"/>
              <a:t>Епидемиологија- </a:t>
            </a:r>
            <a:r>
              <a:rPr lang="sl-SI" smtClean="0"/>
              <a:t>Оба пола, више жене, 6-16 на 100 000, </a:t>
            </a:r>
            <a:endParaRPr lang="sr-Cyrl-RS" smtClean="0"/>
          </a:p>
          <a:p>
            <a:pPr eaLnBrk="1" hangingPunct="1">
              <a:buFontTx/>
              <a:buNone/>
            </a:pPr>
            <a:r>
              <a:rPr lang="sl-SI" smtClean="0"/>
              <a:t>не расте са старењем</a:t>
            </a:r>
          </a:p>
          <a:p>
            <a:pPr eaLnBrk="1" hangingPunct="1">
              <a:buFontTx/>
              <a:buNone/>
            </a:pPr>
            <a:r>
              <a:rPr lang="sl-SI" b="1" smtClean="0"/>
              <a:t>Смртност</a:t>
            </a:r>
            <a:r>
              <a:rPr lang="sl-SI" smtClean="0"/>
              <a:t> опада од 1970, ризик у трећој трећини трудноће</a:t>
            </a:r>
            <a:endParaRPr lang="sl-SI" b="1" smtClean="0"/>
          </a:p>
          <a:p>
            <a:pPr eaLnBrk="1" hangingPunct="1">
              <a:buFontTx/>
              <a:buNone/>
            </a:pPr>
            <a:endParaRPr lang="sr-Cyrl-CS" b="1" smtClean="0"/>
          </a:p>
          <a:p>
            <a:pPr eaLnBrk="1" hangingPunct="1">
              <a:buFontTx/>
              <a:buNone/>
            </a:pPr>
            <a:r>
              <a:rPr lang="sl-SI" b="1" smtClean="0"/>
              <a:t>Фактори ризика  </a:t>
            </a:r>
            <a:r>
              <a:rPr lang="sl-SI" smtClean="0"/>
              <a:t>- пушење </a:t>
            </a:r>
          </a:p>
          <a:p>
            <a:pPr eaLnBrk="1" hangingPunct="1">
              <a:buFontTx/>
              <a:buNone/>
            </a:pPr>
            <a:r>
              <a:rPr lang="sl-SI" smtClean="0"/>
              <a:t>                        </a:t>
            </a:r>
            <a:r>
              <a:rPr lang="sr-Cyrl-CS" smtClean="0"/>
              <a:t>      </a:t>
            </a:r>
            <a:r>
              <a:rPr lang="sl-SI" smtClean="0"/>
              <a:t>- хипертензија</a:t>
            </a:r>
          </a:p>
          <a:p>
            <a:pPr eaLnBrk="1" hangingPunct="1">
              <a:buFontTx/>
              <a:buNone/>
            </a:pPr>
            <a:r>
              <a:rPr lang="sl-SI" smtClean="0"/>
              <a:t>                         </a:t>
            </a:r>
            <a:r>
              <a:rPr lang="sr-Cyrl-CS" smtClean="0"/>
              <a:t>     </a:t>
            </a:r>
            <a:r>
              <a:rPr lang="sl-SI" smtClean="0"/>
              <a:t>- алкохолизам </a:t>
            </a:r>
          </a:p>
          <a:p>
            <a:pPr eaLnBrk="1" hangingPunct="1">
              <a:buFontTx/>
              <a:buNone/>
            </a:pPr>
            <a:r>
              <a:rPr lang="sl-SI" smtClean="0"/>
              <a:t>                        </a:t>
            </a:r>
            <a:r>
              <a:rPr lang="sr-Cyrl-CS" smtClean="0"/>
              <a:t>     </a:t>
            </a:r>
            <a:r>
              <a:rPr lang="sl-SI" smtClean="0"/>
              <a:t> - терапија контрацептивима, хормонима</a:t>
            </a:r>
          </a:p>
          <a:p>
            <a:pPr eaLnBrk="1" hangingPunct="1"/>
            <a:r>
              <a:rPr lang="sl-SI" smtClean="0"/>
              <a:t> хиперхолестеролемија и физички напор→без значајне повезаности)</a:t>
            </a:r>
            <a:endParaRPr lang="sl-SI" b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Клиничка слика</a:t>
            </a: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/>
            </a:r>
            <a:b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754313"/>
            <a:ext cx="7632700" cy="333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mtClean="0"/>
              <a:t>изненадна јака главобоља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обично прекид сваке физичке и интелектуалне активности 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Повраћање</a:t>
            </a:r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некад агитираност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поремећај свести→ кома</a:t>
            </a:r>
            <a:endParaRPr lang="sl-SI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Преглед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565400"/>
            <a:ext cx="7772400" cy="3240088"/>
          </a:xfrm>
        </p:spPr>
        <p:txBody>
          <a:bodyPr/>
          <a:lstStyle/>
          <a:p>
            <a:pPr eaLnBrk="1" hangingPunct="1"/>
            <a:r>
              <a:rPr lang="sl-SI" smtClean="0"/>
              <a:t>без тешких неуролошких поремећаја (ИИИ нерв, ВИИ нерв, дискретна хемипареза, дисфазија, вертиго, обострани Бабински</a:t>
            </a:r>
          </a:p>
          <a:p>
            <a:pPr eaLnBrk="1" hangingPunct="1">
              <a:buFontTx/>
              <a:buNone/>
            </a:pPr>
            <a:r>
              <a:rPr lang="sr-Cyrl-CS" b="1" smtClean="0">
                <a:solidFill>
                  <a:schemeClr val="hlink"/>
                </a:solidFill>
              </a:rPr>
              <a:t>К</a:t>
            </a:r>
            <a:r>
              <a:rPr lang="sl-SI" b="1" smtClean="0">
                <a:solidFill>
                  <a:schemeClr val="hlink"/>
                </a:solidFill>
              </a:rPr>
              <a:t>Т</a:t>
            </a:r>
            <a:r>
              <a:rPr lang="sl-SI" smtClean="0">
                <a:solidFill>
                  <a:schemeClr val="hlink"/>
                </a:solidFill>
              </a:rPr>
              <a:t> </a:t>
            </a:r>
            <a:r>
              <a:rPr lang="sl-SI" smtClean="0"/>
              <a:t>позитиван ако се уради </a:t>
            </a:r>
            <a:r>
              <a:rPr lang="sl-SI" smtClean="0">
                <a:solidFill>
                  <a:schemeClr val="hlink"/>
                </a:solidFill>
              </a:rPr>
              <a:t>одмах</a:t>
            </a:r>
            <a:r>
              <a:rPr lang="sr-Cyrl-CS" smtClean="0">
                <a:solidFill>
                  <a:schemeClr val="hlink"/>
                </a:solidFill>
              </a:rPr>
              <a:t> (90%)</a:t>
            </a:r>
            <a:r>
              <a:rPr lang="sl-SI" smtClean="0"/>
              <a:t>, може да буде и негативан</a:t>
            </a:r>
          </a:p>
          <a:p>
            <a:pPr eaLnBrk="1" hangingPunct="1">
              <a:buFontTx/>
              <a:buNone/>
            </a:pPr>
            <a:r>
              <a:rPr lang="sl-SI" b="1" smtClean="0"/>
              <a:t>ЛП </a:t>
            </a:r>
            <a:r>
              <a:rPr lang="sl-SI" smtClean="0"/>
              <a:t>- ако је дијагноза вероватна а ЦТ нормалан</a:t>
            </a:r>
          </a:p>
          <a:p>
            <a:pPr eaLnBrk="1" hangingPunct="1">
              <a:buFontTx/>
              <a:buNone/>
            </a:pPr>
            <a:r>
              <a:rPr lang="sl-SI" b="1" smtClean="0"/>
              <a:t>Ангиографија</a:t>
            </a:r>
            <a:r>
              <a:rPr lang="sl-SI" smtClean="0"/>
              <a:t> </a:t>
            </a:r>
            <a:r>
              <a:rPr lang="sl-SI" b="1" smtClean="0"/>
              <a:t>(када?!)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600" b="1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endParaRPr lang="en-US" sz="3600" b="1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03438"/>
            <a:ext cx="8229600" cy="4022725"/>
          </a:xfrm>
        </p:spPr>
        <p:txBody>
          <a:bodyPr/>
          <a:lstStyle/>
          <a:p>
            <a:pPr eaLnBrk="1" hangingPunct="1"/>
            <a:r>
              <a:rPr lang="sl-SI" sz="2800" smtClean="0"/>
              <a:t>Хируршка у већини случајева </a:t>
            </a:r>
          </a:p>
          <a:p>
            <a:pPr eaLnBrk="1" hangingPunct="1">
              <a:buFontTx/>
              <a:buNone/>
            </a:pPr>
            <a:r>
              <a:rPr lang="sl-SI" sz="2800" b="1" smtClean="0"/>
              <a:t>  рано клипсовање анеуризме</a:t>
            </a:r>
            <a:r>
              <a:rPr lang="sl-SI" sz="3600" smtClean="0"/>
              <a:t> -</a:t>
            </a:r>
            <a:r>
              <a:rPr lang="sl-SI" sz="2800" smtClean="0">
                <a:solidFill>
                  <a:schemeClr val="hlink"/>
                </a:solidFill>
              </a:rPr>
              <a:t>метод избора</a:t>
            </a:r>
            <a:endParaRPr lang="sl-SI" sz="2800" smtClean="0"/>
          </a:p>
          <a:p>
            <a:pPr eaLnBrk="1" hangingPunct="1"/>
            <a:endParaRPr lang="sl-SI" sz="2800" smtClean="0"/>
          </a:p>
          <a:p>
            <a:pPr eaLnBrk="1" hangingPunct="1">
              <a:buFontTx/>
              <a:buNone/>
            </a:pPr>
            <a:r>
              <a:rPr lang="sl-SI" sz="2800" smtClean="0"/>
              <a:t>Када?!</a:t>
            </a:r>
          </a:p>
          <a:p>
            <a:pPr eaLnBrk="1" hangingPunct="1"/>
            <a:r>
              <a:rPr lang="sr-Latn-CS" sz="2800" smtClean="0"/>
              <a:t>Ендоваскуларна емболизација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479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Терапија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7561262" cy="4030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mtClean="0"/>
              <a:t>Да се спрече компликације: </a:t>
            </a:r>
          </a:p>
          <a:p>
            <a:pPr eaLnBrk="1" hangingPunct="1">
              <a:lnSpc>
                <a:spcPct val="90000"/>
              </a:lnSpc>
            </a:pPr>
            <a:endParaRPr lang="sr-Cyrl-RS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mtClean="0">
                <a:solidFill>
                  <a:schemeClr val="hlink"/>
                </a:solidFill>
              </a:rPr>
              <a:t>р</a:t>
            </a:r>
            <a:r>
              <a:rPr lang="sl-SI" smtClean="0">
                <a:solidFill>
                  <a:schemeClr val="hlink"/>
                </a:solidFill>
              </a:rPr>
              <a:t>екрвављење</a:t>
            </a:r>
            <a:r>
              <a:rPr lang="sl-SI" smtClean="0"/>
              <a:t>→ варијације ТА→мировање, аналгетици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>
                <a:solidFill>
                  <a:schemeClr val="hlink"/>
                </a:solidFill>
              </a:rPr>
              <a:t>Вазоспазам</a:t>
            </a:r>
            <a:r>
              <a:rPr lang="sl-SI" smtClean="0"/>
              <a:t>→ ограничена перфузија у неким зонама→1/2 има вазоспазам и до 20% таквих умире упркос терапији (почетак 3-5 дана од хеморагије, максимум од 5-14 дана, смањује се 2-4 недеље) →Нимодипине орално на 4 сата → 3Х (хипертензија, хиперволемија и хемодилуција)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l-SI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7338"/>
            <a:ext cx="8229600" cy="479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Терапија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3284538"/>
            <a:ext cx="8839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mtClean="0">
                <a:solidFill>
                  <a:schemeClr val="hlink"/>
                </a:solidFill>
              </a:rPr>
              <a:t>Хидроцефалус </a:t>
            </a:r>
            <a:r>
              <a:rPr lang="sl-SI" smtClean="0"/>
              <a:t>у 20% случајева→ ретко акутно, хронично редовно→вентрикулостома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>
                <a:solidFill>
                  <a:schemeClr val="hlink"/>
                </a:solidFill>
              </a:rPr>
              <a:t>Хипонатријемија</a:t>
            </a:r>
            <a:r>
              <a:rPr lang="sl-SI" smtClean="0"/>
              <a:t>→ у 10-35%</a:t>
            </a:r>
          </a:p>
          <a:p>
            <a:pPr eaLnBrk="1" hangingPunct="1">
              <a:lnSpc>
                <a:spcPct val="90000"/>
              </a:lnSpc>
            </a:pPr>
            <a:r>
              <a:rPr lang="sl-SI" smtClean="0">
                <a:solidFill>
                  <a:schemeClr val="hlink"/>
                </a:solidFill>
              </a:rPr>
              <a:t>Конвулзије</a:t>
            </a:r>
            <a:r>
              <a:rPr lang="sl-SI" smtClean="0"/>
              <a:t>→пролонгирана терапија само изузетно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>
              <a:ln>
                <a:noFill/>
              </a:ln>
            </a:endParaRPr>
          </a:p>
        </p:txBody>
      </p:sp>
      <p:pic>
        <p:nvPicPr>
          <p:cNvPr id="63491" name="Picture 3" descr="Click to see larger picture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57400"/>
            <a:ext cx="3143250" cy="4191000"/>
          </a:xfrm>
        </p:spPr>
      </p:pic>
      <p:pic>
        <p:nvPicPr>
          <p:cNvPr id="63492" name="Picture 4" descr="Click to see larger picture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0" y="2038350"/>
            <a:ext cx="3028950" cy="4267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493" name="Picture 5" descr="Click to see larger picture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2057400"/>
            <a:ext cx="2971800" cy="4191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>
              <a:ln>
                <a:noFill/>
              </a:ln>
            </a:endParaRPr>
          </a:p>
        </p:txBody>
      </p:sp>
      <p:pic>
        <p:nvPicPr>
          <p:cNvPr id="64515" name="Picture 3" descr="Click to see larger picture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019300"/>
            <a:ext cx="2736850" cy="35433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4516" name="Picture 4" descr="Click to see larger picture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1363" y="2019300"/>
            <a:ext cx="2730500" cy="35194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4517" name="Picture 5" descr="Click to see larger picture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1863" y="2019300"/>
            <a:ext cx="2674937" cy="35194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Класификација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90563" y="2060575"/>
            <a:ext cx="7772400" cy="492918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l-SI" b="1" smtClean="0"/>
              <a:t>Исхемични мождани удар </a:t>
            </a:r>
            <a:endParaRPr lang="sr-Cyrl-CS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Cyrl-CS" b="1" smtClean="0"/>
              <a:t>       </a:t>
            </a:r>
            <a:r>
              <a:rPr lang="sr-Cyrl-CS" smtClean="0"/>
              <a:t>а) ТИА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Cyrl-CS" smtClean="0"/>
              <a:t>       б) дефинитивни исхемични мождани удар</a:t>
            </a:r>
            <a:endParaRPr lang="sl-SI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              а)  </a:t>
            </a:r>
            <a:r>
              <a:rPr lang="sl-SI" smtClean="0"/>
              <a:t>тромбоза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 б)  емболија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 ц)  хипоперфузија </a:t>
            </a:r>
            <a:endParaRPr lang="sl-SI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2. Хеморагични мождани удар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а) интрацеребрална (интрапаренхимална)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    хеморагија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 б) субарахноидална хеморагија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l-SI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Транзиторни исхемични атак -Т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IA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sr-Cyrl-CS" smtClean="0"/>
              <a:t>Функционални поремећај</a:t>
            </a:r>
          </a:p>
          <a:p>
            <a:pPr eaLnBrk="1" hangingPunct="1"/>
            <a:r>
              <a:rPr lang="sr-Cyrl-CS" smtClean="0"/>
              <a:t>Траје краће од 60 минута</a:t>
            </a:r>
          </a:p>
          <a:p>
            <a:pPr eaLnBrk="1" hangingPunct="1"/>
            <a:r>
              <a:rPr lang="sr-Cyrl-CS" smtClean="0"/>
              <a:t>Нема лезија на МРИ</a:t>
            </a:r>
          </a:p>
          <a:p>
            <a:pPr eaLnBrk="1" hangingPunct="1"/>
            <a:r>
              <a:rPr lang="sr-Cyrl-CS" smtClean="0"/>
              <a:t>Хитно стање у медицини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ИСХЕМИЧНИ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МО</a:t>
            </a: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ЖДАНИ УДАР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420938"/>
            <a:ext cx="7127875" cy="3495675"/>
          </a:xfrm>
        </p:spPr>
        <p:txBody>
          <a:bodyPr/>
          <a:lstStyle/>
          <a:p>
            <a:pPr eaLnBrk="1" hangingPunct="1"/>
            <a:endParaRPr lang="sl-SI" sz="2800" smtClean="0"/>
          </a:p>
          <a:p>
            <a:pPr eaLnBrk="1" hangingPunct="1"/>
            <a:r>
              <a:rPr lang="sl-SI" smtClean="0"/>
              <a:t>Ткивни активатор плазминогена  т-ПА       </a:t>
            </a:r>
          </a:p>
          <a:p>
            <a:pPr eaLnBrk="1" hangingPunct="1"/>
            <a:r>
              <a:rPr lang="sl-SI" smtClean="0"/>
              <a:t>1995   </a:t>
            </a:r>
          </a:p>
          <a:p>
            <a:pPr eaLnBrk="1" hangingPunct="1"/>
            <a:r>
              <a:rPr lang="sl-SI" smtClean="0"/>
              <a:t>1996 </a:t>
            </a:r>
          </a:p>
          <a:p>
            <a:pPr eaLnBrk="1" hangingPunct="1"/>
            <a:r>
              <a:rPr lang="sr-Cyrl-CS" smtClean="0"/>
              <a:t>Око 5</a:t>
            </a:r>
            <a:r>
              <a:rPr lang="sl-SI" smtClean="0"/>
              <a:t>% болесника данас у свету користи т-ПА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68413"/>
            <a:ext cx="8229600" cy="892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ПАТОФИЗИОЛОГИЈА </a:t>
            </a:r>
            <a:r>
              <a:rPr lang="sl-SI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/>
            </a:r>
            <a:br>
              <a:rPr lang="sl-SI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81534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sl-SI" smtClean="0"/>
              <a:t>мозак је метаболички најактивније ткиво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(2% волумена тела одузима 15-20%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целокупног протока)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mtClean="0"/>
          </a:p>
          <a:p>
            <a:pPr eaLnBrk="1" hangingPunct="1">
              <a:lnSpc>
                <a:spcPct val="80000"/>
              </a:lnSpc>
            </a:pPr>
            <a:r>
              <a:rPr lang="sl-SI" b="1" smtClean="0">
                <a:solidFill>
                  <a:schemeClr val="hlink"/>
                </a:solidFill>
              </a:rPr>
              <a:t>↓</a:t>
            </a:r>
            <a:r>
              <a:rPr lang="sl-SI" smtClean="0"/>
              <a:t>глукоза и кисеоник </a:t>
            </a:r>
            <a:r>
              <a:rPr lang="sl-SI" b="1" i="1" smtClean="0"/>
              <a:t>(секунде и минути)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mtClean="0"/>
              <a:t>        </a:t>
            </a:r>
            <a:r>
              <a:rPr lang="sr-Cyrl-CS" smtClean="0"/>
              <a:t>             </a:t>
            </a:r>
            <a:r>
              <a:rPr lang="sl-SI" smtClean="0"/>
              <a:t> </a:t>
            </a:r>
            <a:r>
              <a:rPr lang="sl-SI" b="1" smtClean="0">
                <a:solidFill>
                  <a:schemeClr val="hlink"/>
                </a:solidFill>
              </a:rPr>
              <a:t>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b="1" smtClean="0"/>
              <a:t> </a:t>
            </a:r>
            <a:r>
              <a:rPr lang="sr-Cyrl-CS" b="1" smtClean="0"/>
              <a:t>    </a:t>
            </a:r>
            <a:r>
              <a:rPr lang="sl-SI" b="1" smtClean="0"/>
              <a:t>исхемична каскада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98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исхемична каскада</a:t>
            </a:r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прекид електрофизиолошке функције ћелија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анаеробни метаболизам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 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b="1" dirty="0" smtClean="0">
                <a:solidFill>
                  <a:schemeClr val="hlink"/>
                </a:solidFill>
              </a:rPr>
              <a:t>↓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слободни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радикали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</a:t>
            </a:r>
            <a:r>
              <a:rPr lang="sl-SI" dirty="0" smtClean="0">
                <a:solidFill>
                  <a:schemeClr val="hlink"/>
                </a:solidFill>
              </a:rPr>
              <a:t>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смрт неурона и глије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(минути и сати)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</a:t>
            </a:r>
            <a:r>
              <a:rPr lang="sl-SI" dirty="0" smtClean="0">
                <a:solidFill>
                  <a:schemeClr val="hlink"/>
                </a:solidFill>
              </a:rPr>
              <a:t> 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едем мозга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b="1" dirty="0" smtClean="0">
                <a:solidFill>
                  <a:schemeClr val="hlink"/>
                </a:solidFill>
              </a:rPr>
              <a:t>→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даље оштећење околног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ткива</a:t>
            </a:r>
            <a:endParaRPr lang="sl-SI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hlink"/>
                </a:solidFill>
              </a:rPr>
              <a:t>↓</a:t>
            </a:r>
          </a:p>
          <a:p>
            <a:pPr algn="ctr"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исхемијска пенумбра </a:t>
            </a:r>
            <a:r>
              <a:rPr lang="sl-SI" dirty="0" smtClean="0">
                <a:solidFill>
                  <a:schemeClr val="hlink"/>
                </a:solidFill>
              </a:rPr>
              <a:t>→</a:t>
            </a:r>
            <a:r>
              <a:rPr lang="sl-SI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циљ за терапију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169</TotalTime>
  <Words>1380</Words>
  <Application>Microsoft Office PowerPoint</Application>
  <PresentationFormat>On-screen Show (4:3)</PresentationFormat>
  <Paragraphs>289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Comic Sans MS</vt:lpstr>
      <vt:lpstr>Garamond</vt:lpstr>
      <vt:lpstr>Organic</vt:lpstr>
      <vt:lpstr>МОЖДАНИ УДАР</vt:lpstr>
      <vt:lpstr>Мождани удар</vt:lpstr>
      <vt:lpstr>Мождани удар</vt:lpstr>
      <vt:lpstr>Проблеми</vt:lpstr>
      <vt:lpstr>Класификација</vt:lpstr>
      <vt:lpstr>Транзиторни исхемични атак -ТIA </vt:lpstr>
      <vt:lpstr>ИСХЕМИЧНИ МОЖДАНИ УДАР</vt:lpstr>
      <vt:lpstr>ПАТОФИЗИОЛОГИЈА  </vt:lpstr>
      <vt:lpstr>исхемична каскада</vt:lpstr>
      <vt:lpstr>МЕХАНИЗАМ ИМУ</vt:lpstr>
      <vt:lpstr>МЕХАНИЗАМ ИМУ</vt:lpstr>
      <vt:lpstr>Млађи пацијенти</vt:lpstr>
      <vt:lpstr>АНАМНЕЗА</vt:lpstr>
      <vt:lpstr>КЛИНИЧКА СЛИКА</vt:lpstr>
      <vt:lpstr>ПРЕГЛЕД</vt:lpstr>
      <vt:lpstr>ПРЕГЛЕД</vt:lpstr>
      <vt:lpstr>СКАЛЕ</vt:lpstr>
      <vt:lpstr>ФАКТОРИ РИЗИКА </vt:lpstr>
      <vt:lpstr>Немодифибилни фактори ризика</vt:lpstr>
      <vt:lpstr>Модифибилни фактори ризика</vt:lpstr>
      <vt:lpstr>Модифибилни фактори ризика</vt:lpstr>
      <vt:lpstr>Компјутеризована томографија</vt:lpstr>
      <vt:lpstr>Други прегледи</vt:lpstr>
      <vt:lpstr>Други прегледи</vt:lpstr>
      <vt:lpstr>ТЕРАПИЈА</vt:lpstr>
      <vt:lpstr>Општа терапија - неуропротекција</vt:lpstr>
      <vt:lpstr>Каузална терапија</vt:lpstr>
      <vt:lpstr>Каузална терапија</vt:lpstr>
      <vt:lpstr>ХЕМОРАГИЧНИ  МОЖДАНИ УДАР </vt:lpstr>
      <vt:lpstr>PowerPoint Presentation</vt:lpstr>
      <vt:lpstr>ИНТРАЦЕРЕБРАЛНА ХЕМОРАГИЈА</vt:lpstr>
      <vt:lpstr>ИНТРАЦЕРЕБРАЛНА ХЕМОРАГИЈА</vt:lpstr>
      <vt:lpstr>Клиничка слика</vt:lpstr>
      <vt:lpstr>ПРЕГЛЕД</vt:lpstr>
      <vt:lpstr>ПРЕГЛЕД</vt:lpstr>
      <vt:lpstr>Терапија</vt:lpstr>
      <vt:lpstr>PowerPoint Presentation</vt:lpstr>
      <vt:lpstr> СУБАРАХНОИДАЛНА  ХЕМОРАГИЈА-САХ </vt:lpstr>
      <vt:lpstr>Патогенеза и патофизиологија</vt:lpstr>
      <vt:lpstr>Патогенеза и патофизиологија</vt:lpstr>
      <vt:lpstr>PowerPoint Presentation</vt:lpstr>
      <vt:lpstr>Клиничка слика </vt:lpstr>
      <vt:lpstr>Преглед</vt:lpstr>
      <vt:lpstr>Терапија</vt:lpstr>
      <vt:lpstr>Терапија</vt:lpstr>
      <vt:lpstr>Терапија</vt:lpstr>
      <vt:lpstr>PowerPoint Presentation</vt:lpstr>
      <vt:lpstr>PowerPoint Presentation</vt:lpstr>
    </vt:vector>
  </TitlesOfParts>
  <Company>KBC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МОЖДАНИ УДАР ИСХЕМИЈСКИ МОЖДАНИ УДАР ХЕМОРАГИЈСКИ МОЖДАНИ УДАР</dc:title>
  <dc:creator>Goca Toncev</dc:creator>
  <cp:lastModifiedBy>AleksAnDar</cp:lastModifiedBy>
  <cp:revision>27</cp:revision>
  <dcterms:created xsi:type="dcterms:W3CDTF">2011-08-29T19:16:47Z</dcterms:created>
  <dcterms:modified xsi:type="dcterms:W3CDTF">2020-09-29T05:13:59Z</dcterms:modified>
</cp:coreProperties>
</file>