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3"/>
  </p:notesMasterIdLst>
  <p:sldIdLst>
    <p:sldId id="256" r:id="rId2"/>
    <p:sldId id="257" r:id="rId3"/>
    <p:sldId id="258" r:id="rId4"/>
    <p:sldId id="259" r:id="rId5"/>
    <p:sldId id="260" r:id="rId6"/>
    <p:sldId id="262" r:id="rId7"/>
    <p:sldId id="263" r:id="rId8"/>
    <p:sldId id="274" r:id="rId9"/>
    <p:sldId id="264" r:id="rId10"/>
    <p:sldId id="265" r:id="rId11"/>
    <p:sldId id="266" r:id="rId12"/>
    <p:sldId id="275" r:id="rId13"/>
    <p:sldId id="267" r:id="rId14"/>
    <p:sldId id="268" r:id="rId15"/>
    <p:sldId id="269" r:id="rId16"/>
    <p:sldId id="270" r:id="rId17"/>
    <p:sldId id="272" r:id="rId18"/>
    <p:sldId id="271" r:id="rId19"/>
    <p:sldId id="276" r:id="rId20"/>
    <p:sldId id="277" r:id="rId21"/>
    <p:sldId id="27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94660"/>
  </p:normalViewPr>
  <p:slideViewPr>
    <p:cSldViewPr snapToGrid="0">
      <p:cViewPr varScale="1">
        <p:scale>
          <a:sx n="83" d="100"/>
          <a:sy n="83" d="100"/>
        </p:scale>
        <p:origin x="677"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2937DC-242F-4A1B-987B-5F66CF472DD7}" type="datetimeFigureOut">
              <a:rPr lang="en-US" smtClean="0"/>
              <a:t>9/20/2020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662F09-2E65-46C5-847B-D18C7C066363}" type="slidenum">
              <a:rPr lang="en-US" smtClean="0"/>
              <a:t>‹#›</a:t>
            </a:fld>
            <a:endParaRPr lang="en-US"/>
          </a:p>
        </p:txBody>
      </p:sp>
    </p:spTree>
    <p:extLst>
      <p:ext uri="{BB962C8B-B14F-4D97-AF65-F5344CB8AC3E}">
        <p14:creationId xmlns:p14="http://schemas.microsoft.com/office/powerpoint/2010/main" val="867213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D662F09-2E65-46C5-847B-D18C7C066363}" type="slidenum">
              <a:rPr lang="en-US" smtClean="0"/>
              <a:t>4</a:t>
            </a:fld>
            <a:endParaRPr lang="en-US"/>
          </a:p>
        </p:txBody>
      </p:sp>
    </p:spTree>
    <p:extLst>
      <p:ext uri="{BB962C8B-B14F-4D97-AF65-F5344CB8AC3E}">
        <p14:creationId xmlns:p14="http://schemas.microsoft.com/office/powerpoint/2010/main" val="3327222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78F6F97-0DD3-4212-BE94-39D3A87CF829}" type="datetimeFigureOut">
              <a:rPr lang="en-US" smtClean="0"/>
              <a:t>9/20/2020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1372024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8F6F97-0DD3-4212-BE94-39D3A87CF829}" type="datetimeFigureOut">
              <a:rPr lang="en-US" smtClean="0"/>
              <a:t>9/20/2020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3532584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8F6F97-0DD3-4212-BE94-39D3A87CF829}" type="datetimeFigureOut">
              <a:rPr lang="en-US" smtClean="0"/>
              <a:t>9/20/2020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00F8B6-8D98-424D-BC90-8ACF3299544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636398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8F6F97-0DD3-4212-BE94-39D3A87CF829}" type="datetimeFigureOut">
              <a:rPr lang="en-US" smtClean="0"/>
              <a:t>9/20/2020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26297375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8F6F97-0DD3-4212-BE94-39D3A87CF829}" type="datetimeFigureOut">
              <a:rPr lang="en-US" smtClean="0"/>
              <a:t>9/20/2020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00F8B6-8D98-424D-BC90-8ACF3299544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84744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8F6F97-0DD3-4212-BE94-39D3A87CF829}" type="datetimeFigureOut">
              <a:rPr lang="en-US" smtClean="0"/>
              <a:t>9/20/2020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41553160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8F6F97-0DD3-4212-BE94-39D3A87CF829}" type="datetimeFigureOut">
              <a:rPr lang="en-US" smtClean="0"/>
              <a:t>9/20/2020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41298083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8F6F97-0DD3-4212-BE94-39D3A87CF829}" type="datetimeFigureOut">
              <a:rPr lang="en-US" smtClean="0"/>
              <a:t>9/20/2020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944009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8F6F97-0DD3-4212-BE94-39D3A87CF829}" type="datetimeFigureOut">
              <a:rPr lang="en-US" smtClean="0"/>
              <a:t>9/20/2020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3153732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8F6F97-0DD3-4212-BE94-39D3A87CF829}" type="datetimeFigureOut">
              <a:rPr lang="en-US" smtClean="0"/>
              <a:t>9/20/2020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2509651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78F6F97-0DD3-4212-BE94-39D3A87CF829}" type="datetimeFigureOut">
              <a:rPr lang="en-US" smtClean="0"/>
              <a:t>9/20/2020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1799525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78F6F97-0DD3-4212-BE94-39D3A87CF829}" type="datetimeFigureOut">
              <a:rPr lang="en-US" smtClean="0"/>
              <a:t>9/20/2020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738247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8F6F97-0DD3-4212-BE94-39D3A87CF829}" type="datetimeFigureOut">
              <a:rPr lang="en-US" smtClean="0"/>
              <a:t>9/20/2020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1330790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8F6F97-0DD3-4212-BE94-39D3A87CF829}" type="datetimeFigureOut">
              <a:rPr lang="en-US" smtClean="0"/>
              <a:t>9/20/2020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3881565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78F6F97-0DD3-4212-BE94-39D3A87CF829}" type="datetimeFigureOut">
              <a:rPr lang="en-US" smtClean="0"/>
              <a:t>9/20/2020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00F8B6-8D98-424D-BC90-8ACF32995442}" type="slidenum">
              <a:rPr lang="en-US" smtClean="0"/>
              <a:t>‹#›</a:t>
            </a:fld>
            <a:endParaRPr lang="en-US"/>
          </a:p>
        </p:txBody>
      </p:sp>
    </p:spTree>
    <p:extLst>
      <p:ext uri="{BB962C8B-B14F-4D97-AF65-F5344CB8AC3E}">
        <p14:creationId xmlns:p14="http://schemas.microsoft.com/office/powerpoint/2010/main" val="1660494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00F8B6-8D98-424D-BC90-8ACF32995442}" type="slidenum">
              <a:rPr lang="en-US" smtClean="0"/>
              <a:t>‹#›</a:t>
            </a:fld>
            <a:endParaRPr lang="en-US"/>
          </a:p>
        </p:txBody>
      </p:sp>
      <p:sp>
        <p:nvSpPr>
          <p:cNvPr id="5" name="Date Placeholder 4"/>
          <p:cNvSpPr>
            <a:spLocks noGrp="1"/>
          </p:cNvSpPr>
          <p:nvPr>
            <p:ph type="dt" sz="half" idx="10"/>
          </p:nvPr>
        </p:nvSpPr>
        <p:spPr/>
        <p:txBody>
          <a:bodyPr/>
          <a:lstStyle/>
          <a:p>
            <a:fld id="{778F6F97-0DD3-4212-BE94-39D3A87CF829}" type="datetimeFigureOut">
              <a:rPr lang="en-US" smtClean="0"/>
              <a:t>9/20/2020</a:t>
            </a:fld>
            <a:endParaRPr lang="en-US"/>
          </a:p>
        </p:txBody>
      </p:sp>
    </p:spTree>
    <p:extLst>
      <p:ext uri="{BB962C8B-B14F-4D97-AF65-F5344CB8AC3E}">
        <p14:creationId xmlns:p14="http://schemas.microsoft.com/office/powerpoint/2010/main" val="1503766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78F6F97-0DD3-4212-BE94-39D3A87CF829}" type="datetimeFigureOut">
              <a:rPr lang="en-US" smtClean="0"/>
              <a:t>9/20/2020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600F8B6-8D98-424D-BC90-8ACF32995442}" type="slidenum">
              <a:rPr lang="en-US" smtClean="0"/>
              <a:t>‹#›</a:t>
            </a:fld>
            <a:endParaRPr lang="en-US"/>
          </a:p>
        </p:txBody>
      </p:sp>
    </p:spTree>
    <p:extLst>
      <p:ext uri="{BB962C8B-B14F-4D97-AF65-F5344CB8AC3E}">
        <p14:creationId xmlns:p14="http://schemas.microsoft.com/office/powerpoint/2010/main" val="249946269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09EB9-0BB4-4156-A8F5-E37555741081}"/>
              </a:ext>
            </a:extLst>
          </p:cNvPr>
          <p:cNvSpPr>
            <a:spLocks noGrp="1"/>
          </p:cNvSpPr>
          <p:nvPr>
            <p:ph type="ctrTitle"/>
          </p:nvPr>
        </p:nvSpPr>
        <p:spPr/>
        <p:txBody>
          <a:bodyPr/>
          <a:lstStyle/>
          <a:p>
            <a:r>
              <a:rPr lang="sr-Cyrl-RS" dirty="0"/>
              <a:t>Васкуларна обољења </a:t>
            </a:r>
            <a:r>
              <a:rPr lang="sr-Cyrl-RS" dirty="0" smtClean="0"/>
              <a:t>мозга</a:t>
            </a:r>
            <a:br>
              <a:rPr lang="sr-Cyrl-RS" dirty="0" smtClean="0"/>
            </a:br>
            <a:r>
              <a:rPr lang="en-US" dirty="0" err="1"/>
              <a:t>Преглед</a:t>
            </a:r>
            <a:r>
              <a:rPr lang="en-US" dirty="0"/>
              <a:t> </a:t>
            </a:r>
            <a:r>
              <a:rPr lang="en-US" dirty="0" err="1"/>
              <a:t>болесника</a:t>
            </a:r>
            <a:r>
              <a:rPr lang="en-US" dirty="0"/>
              <a:t> </a:t>
            </a:r>
            <a:r>
              <a:rPr lang="en-US" dirty="0" err="1"/>
              <a:t>са</a:t>
            </a:r>
            <a:r>
              <a:rPr lang="en-US" dirty="0"/>
              <a:t> </a:t>
            </a:r>
            <a:r>
              <a:rPr lang="en-US" dirty="0" err="1"/>
              <a:t>можданим</a:t>
            </a:r>
            <a:r>
              <a:rPr lang="en-US" dirty="0"/>
              <a:t> </a:t>
            </a:r>
            <a:r>
              <a:rPr lang="en-US" dirty="0" err="1"/>
              <a:t>ударом</a:t>
            </a:r>
            <a:endParaRPr lang="en-US" dirty="0"/>
          </a:p>
        </p:txBody>
      </p:sp>
    </p:spTree>
    <p:extLst>
      <p:ext uri="{BB962C8B-B14F-4D97-AF65-F5344CB8AC3E}">
        <p14:creationId xmlns:p14="http://schemas.microsoft.com/office/powerpoint/2010/main" val="3727580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E8CE9-FA43-4EB5-887D-1B2E8400ED30}"/>
              </a:ext>
            </a:extLst>
          </p:cNvPr>
          <p:cNvSpPr>
            <a:spLocks noGrp="1"/>
          </p:cNvSpPr>
          <p:nvPr>
            <p:ph type="title"/>
          </p:nvPr>
        </p:nvSpPr>
        <p:spPr/>
        <p:txBody>
          <a:bodyPr/>
          <a:lstStyle/>
          <a:p>
            <a:r>
              <a:rPr lang="sr-Cyrl-RS" dirty="0"/>
              <a:t>Преглед пацијената:</a:t>
            </a:r>
            <a:endParaRPr lang="en-US" dirty="0"/>
          </a:p>
        </p:txBody>
      </p:sp>
      <p:sp>
        <p:nvSpPr>
          <p:cNvPr id="3" name="Content Placeholder 2">
            <a:extLst>
              <a:ext uri="{FF2B5EF4-FFF2-40B4-BE49-F238E27FC236}">
                <a16:creationId xmlns:a16="http://schemas.microsoft.com/office/drawing/2014/main" id="{5610B5CB-5240-444C-857B-84CDF428D3C0}"/>
              </a:ext>
            </a:extLst>
          </p:cNvPr>
          <p:cNvSpPr>
            <a:spLocks noGrp="1"/>
          </p:cNvSpPr>
          <p:nvPr>
            <p:ph idx="1"/>
          </p:nvPr>
        </p:nvSpPr>
        <p:spPr>
          <a:xfrm>
            <a:off x="550506" y="1548883"/>
            <a:ext cx="8723496" cy="4455158"/>
          </a:xfrm>
        </p:spPr>
        <p:txBody>
          <a:bodyPr>
            <a:normAutofit fontScale="55000" lnSpcReduction="20000"/>
          </a:bodyPr>
          <a:lstStyle/>
          <a:p>
            <a:pPr marL="0" indent="0">
              <a:buNone/>
            </a:pPr>
            <a:r>
              <a:rPr lang="sr-Cyrl-RS" sz="3300" dirty="0">
                <a:latin typeface="Times New Roman" panose="02020603050405020304" pitchFamily="18" charset="0"/>
                <a:cs typeface="Times New Roman" panose="02020603050405020304" pitchFamily="18" charset="0"/>
              </a:rPr>
              <a:t>Најбитнији део анамнезе је податак када је пацијент последњи пут виђен без симптома. Ово је важно због могућности примене интравенске тромболизе или примене механичке тромбектомије. Друга важна информација је постојање фактора ризика за настанак можданог удара, као што су атеросклероза и кардиоваскуларна болест, дијабетес, пушење, атријална фибрилација, мигрена, епилептични напади, инфекција или трудноћа. Треба утврдити:</a:t>
            </a:r>
          </a:p>
          <a:p>
            <a:pPr marL="0" indent="0">
              <a:buNone/>
            </a:pPr>
            <a:r>
              <a:rPr lang="sr-Cyrl-RS" sz="3300" dirty="0">
                <a:latin typeface="Times New Roman" panose="02020603050405020304" pitchFamily="18" charset="0"/>
                <a:cs typeface="Times New Roman" panose="02020603050405020304" pitchFamily="18" charset="0"/>
              </a:rPr>
              <a:t>                1. ниво свесности</a:t>
            </a:r>
          </a:p>
          <a:p>
            <a:pPr marL="0" indent="0">
              <a:buNone/>
            </a:pPr>
            <a:r>
              <a:rPr lang="sr-Cyrl-RS" sz="3300" dirty="0">
                <a:latin typeface="Times New Roman" panose="02020603050405020304" pitchFamily="18" charset="0"/>
                <a:cs typeface="Times New Roman" panose="02020603050405020304" pitchFamily="18" charset="0"/>
              </a:rPr>
              <a:t>                2. говор (течност, именовање, понављање)</a:t>
            </a:r>
          </a:p>
          <a:p>
            <a:pPr marL="0" indent="0">
              <a:buNone/>
            </a:pPr>
            <a:r>
              <a:rPr lang="sr-Cyrl-RS" sz="3300" dirty="0">
                <a:latin typeface="Times New Roman" panose="02020603050405020304" pitchFamily="18" charset="0"/>
                <a:cs typeface="Times New Roman" panose="02020603050405020304" pitchFamily="18" charset="0"/>
              </a:rPr>
              <a:t>                3. дизартрију, која може постојати одраније</a:t>
            </a:r>
          </a:p>
          <a:p>
            <a:pPr marL="0" indent="0">
              <a:buNone/>
            </a:pPr>
            <a:r>
              <a:rPr lang="sr-Cyrl-RS" sz="3300" dirty="0">
                <a:latin typeface="Times New Roman" panose="02020603050405020304" pitchFamily="18" charset="0"/>
                <a:cs typeface="Times New Roman" panose="02020603050405020304" pitchFamily="18" charset="0"/>
              </a:rPr>
              <a:t>                4. процену моторног дефицита</a:t>
            </a:r>
          </a:p>
          <a:p>
            <a:pPr marL="0" indent="0">
              <a:buNone/>
            </a:pPr>
            <a:r>
              <a:rPr lang="sr-Cyrl-RS" sz="3300" dirty="0">
                <a:latin typeface="Times New Roman" panose="02020603050405020304" pitchFamily="18" charset="0"/>
                <a:cs typeface="Times New Roman" panose="02020603050405020304" pitchFamily="18" charset="0"/>
              </a:rPr>
              <a:t>                5. визуелне сметње</a:t>
            </a:r>
          </a:p>
          <a:p>
            <a:pPr marL="0" indent="0">
              <a:buNone/>
            </a:pPr>
            <a:r>
              <a:rPr lang="sr-Cyrl-RS" sz="3300" dirty="0">
                <a:latin typeface="Times New Roman" panose="02020603050405020304" pitchFamily="18" charset="0"/>
                <a:cs typeface="Times New Roman" panose="02020603050405020304" pitchFamily="18" charset="0"/>
              </a:rPr>
              <a:t>                6. поремећаје у покретању очних јабучица (пареза погледа,                              булбуси су девирани у страну исхемије, пацијент гледа у </a:t>
            </a:r>
            <a:r>
              <a:rPr lang="sr-Cyrl-RS" sz="3300" dirty="0" smtClean="0">
                <a:latin typeface="Times New Roman" panose="02020603050405020304" pitchFamily="18" charset="0"/>
                <a:cs typeface="Times New Roman" panose="02020603050405020304" pitchFamily="18" charset="0"/>
              </a:rPr>
              <a:t>своје </a:t>
            </a:r>
            <a:r>
              <a:rPr lang="sr-Cyrl-RS" sz="3300" dirty="0">
                <a:latin typeface="Times New Roman" panose="02020603050405020304" pitchFamily="18" charset="0"/>
                <a:cs typeface="Times New Roman" panose="02020603050405020304" pitchFamily="18" charset="0"/>
              </a:rPr>
              <a:t>жариште)</a:t>
            </a:r>
          </a:p>
          <a:p>
            <a:pPr marL="0" indent="0">
              <a:buNone/>
            </a:pPr>
            <a:r>
              <a:rPr lang="sr-Cyrl-RS" sz="3300" dirty="0">
                <a:latin typeface="Times New Roman" panose="02020603050405020304" pitchFamily="18" charset="0"/>
                <a:cs typeface="Times New Roman" panose="02020603050405020304" pitchFamily="18" charset="0"/>
              </a:rPr>
              <a:t>                7. парезу или парализу лица (упитати пацијента да се насмеје)</a:t>
            </a:r>
          </a:p>
          <a:p>
            <a:pPr marL="0" indent="0">
              <a:buNone/>
            </a:pPr>
            <a:r>
              <a:rPr lang="sr-Cyrl-RS" sz="3300" dirty="0">
                <a:latin typeface="Times New Roman" panose="02020603050405020304" pitchFamily="18" charset="0"/>
                <a:cs typeface="Times New Roman" panose="02020603050405020304" pitchFamily="18" charset="0"/>
              </a:rPr>
              <a:t>                8. атаксију</a:t>
            </a:r>
          </a:p>
          <a:p>
            <a:pPr marL="0" indent="0">
              <a:buNone/>
            </a:pPr>
            <a:endParaRPr lang="en-US" dirty="0"/>
          </a:p>
        </p:txBody>
      </p:sp>
    </p:spTree>
    <p:extLst>
      <p:ext uri="{BB962C8B-B14F-4D97-AF65-F5344CB8AC3E}">
        <p14:creationId xmlns:p14="http://schemas.microsoft.com/office/powerpoint/2010/main" val="1399227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595273-93D3-4D28-9375-F2BD1D6B4938}"/>
              </a:ext>
            </a:extLst>
          </p:cNvPr>
          <p:cNvSpPr>
            <a:spLocks noGrp="1"/>
          </p:cNvSpPr>
          <p:nvPr>
            <p:ph idx="1"/>
          </p:nvPr>
        </p:nvSpPr>
        <p:spPr>
          <a:xfrm>
            <a:off x="374614" y="595942"/>
            <a:ext cx="9913634" cy="5666115"/>
          </a:xfrm>
        </p:spPr>
        <p:txBody>
          <a:bodyPr>
            <a:normAutofit/>
          </a:bodyPr>
          <a:lstStyle/>
          <a:p>
            <a:r>
              <a:rPr lang="sr-Cyrl-RS" dirty="0">
                <a:latin typeface="Times New Roman" panose="02020603050405020304" pitchFamily="18" charset="0"/>
                <a:cs typeface="Times New Roman" panose="02020603050405020304" pitchFamily="18" charset="0"/>
              </a:rPr>
              <a:t>Преглед пацијената:</a:t>
            </a:r>
          </a:p>
          <a:p>
            <a:endParaRPr lang="sr-Cyrl-RS" dirty="0">
              <a:latin typeface="Times New Roman" panose="02020603050405020304" pitchFamily="18" charset="0"/>
              <a:cs typeface="Times New Roman" panose="02020603050405020304" pitchFamily="18" charset="0"/>
            </a:endParaRPr>
          </a:p>
          <a:p>
            <a:r>
              <a:rPr lang="sr-Cyrl-RS" dirty="0">
                <a:latin typeface="Times New Roman" panose="02020603050405020304" pitchFamily="18" charset="0"/>
                <a:cs typeface="Times New Roman" panose="02020603050405020304" pitchFamily="18" charset="0"/>
              </a:rPr>
              <a:t>Испитивање кранијалних нерава : Пареза (парализа)  </a:t>
            </a:r>
            <a:r>
              <a:rPr lang="sr-Latn-RS" dirty="0">
                <a:latin typeface="Times New Roman" panose="02020603050405020304" pitchFamily="18" charset="0"/>
                <a:cs typeface="Times New Roman" panose="02020603050405020304" pitchFamily="18" charset="0"/>
              </a:rPr>
              <a:t>n. Facialisa </a:t>
            </a:r>
            <a:r>
              <a:rPr lang="sr-Cyrl-RS" dirty="0">
                <a:latin typeface="Times New Roman" panose="02020603050405020304" pitchFamily="18" charset="0"/>
                <a:cs typeface="Times New Roman" panose="02020603050405020304" pitchFamily="18" charset="0"/>
              </a:rPr>
              <a:t>( </a:t>
            </a:r>
            <a:r>
              <a:rPr lang="sr-Latn-RS" dirty="0">
                <a:latin typeface="Times New Roman" panose="02020603050405020304" pitchFamily="18" charset="0"/>
                <a:cs typeface="Times New Roman" panose="02020603050405020304" pitchFamily="18" charset="0"/>
              </a:rPr>
              <a:t>Centralni facialis )</a:t>
            </a:r>
          </a:p>
          <a:p>
            <a:pPr marL="0" indent="0">
              <a:buNone/>
            </a:pPr>
            <a:endParaRPr lang="sr-Latn-RS" dirty="0">
              <a:latin typeface="Times New Roman" panose="02020603050405020304" pitchFamily="18" charset="0"/>
              <a:cs typeface="Times New Roman" panose="02020603050405020304" pitchFamily="18" charset="0"/>
            </a:endParaRPr>
          </a:p>
          <a:p>
            <a:pPr marL="0" indent="0">
              <a:buNone/>
            </a:pPr>
            <a:endParaRPr lang="sr-Latn-RS" dirty="0">
              <a:latin typeface="Times New Roman" panose="02020603050405020304" pitchFamily="18" charset="0"/>
              <a:cs typeface="Times New Roman" panose="02020603050405020304" pitchFamily="18" charset="0"/>
            </a:endParaRPr>
          </a:p>
          <a:p>
            <a:pPr marL="0" indent="0">
              <a:buNone/>
            </a:pPr>
            <a:endParaRPr lang="sr-Latn-RS" dirty="0">
              <a:latin typeface="Times New Roman" panose="02020603050405020304" pitchFamily="18" charset="0"/>
              <a:cs typeface="Times New Roman" panose="02020603050405020304" pitchFamily="18" charset="0"/>
            </a:endParaRPr>
          </a:p>
          <a:p>
            <a:pPr marL="0" indent="0">
              <a:buNone/>
            </a:pPr>
            <a:endParaRPr lang="sr-Latn-RS" dirty="0">
              <a:latin typeface="Times New Roman" panose="02020603050405020304" pitchFamily="18" charset="0"/>
              <a:cs typeface="Times New Roman" panose="02020603050405020304" pitchFamily="18" charset="0"/>
            </a:endParaRPr>
          </a:p>
          <a:p>
            <a:pPr marL="0" indent="0">
              <a:buNone/>
            </a:pPr>
            <a:endParaRPr lang="sr-Latn-RS" dirty="0">
              <a:latin typeface="Times New Roman" panose="02020603050405020304" pitchFamily="18" charset="0"/>
              <a:cs typeface="Times New Roman" panose="02020603050405020304" pitchFamily="18" charset="0"/>
            </a:endParaRPr>
          </a:p>
          <a:p>
            <a:pPr marL="0" indent="0">
              <a:buNone/>
            </a:pPr>
            <a:endParaRPr lang="sr-Latn-RS" dirty="0">
              <a:latin typeface="Times New Roman" panose="02020603050405020304" pitchFamily="18" charset="0"/>
              <a:cs typeface="Times New Roman" panose="02020603050405020304" pitchFamily="18" charset="0"/>
            </a:endParaRPr>
          </a:p>
          <a:p>
            <a:pPr marL="0" indent="0">
              <a:buNone/>
            </a:pPr>
            <a:endParaRPr lang="sr-Latn-RS" dirty="0">
              <a:latin typeface="Times New Roman" panose="02020603050405020304" pitchFamily="18" charset="0"/>
              <a:cs typeface="Times New Roman" panose="02020603050405020304" pitchFamily="18" charset="0"/>
            </a:endParaRPr>
          </a:p>
          <a:p>
            <a:pPr marL="0" indent="0">
              <a:buNone/>
            </a:pPr>
            <a:endParaRPr lang="sr-Latn-RS" dirty="0">
              <a:latin typeface="Times New Roman" panose="02020603050405020304" pitchFamily="18" charset="0"/>
              <a:cs typeface="Times New Roman" panose="02020603050405020304" pitchFamily="18" charset="0"/>
            </a:endParaRPr>
          </a:p>
          <a:p>
            <a:r>
              <a:rPr lang="sr-Cyrl-RS" dirty="0">
                <a:latin typeface="Times New Roman" panose="02020603050405020304" pitchFamily="18" charset="0"/>
                <a:cs typeface="Times New Roman" panose="02020603050405020304" pitchFamily="18" charset="0"/>
              </a:rPr>
              <a:t>Испитивање тонуса врата ( Укочен врат се среће</a:t>
            </a:r>
            <a:r>
              <a:rPr lang="sr-Latn-RS" dirty="0">
                <a:latin typeface="Times New Roman" panose="02020603050405020304" pitchFamily="18" charset="0"/>
                <a:cs typeface="Times New Roman" panose="02020603050405020304" pitchFamily="18" charset="0"/>
              </a:rPr>
              <a:t> </a:t>
            </a:r>
            <a:r>
              <a:rPr lang="sr-Cyrl-RS" dirty="0">
                <a:latin typeface="Times New Roman" panose="02020603050405020304" pitchFamily="18" charset="0"/>
                <a:cs typeface="Times New Roman" panose="02020603050405020304" pitchFamily="18" charset="0"/>
              </a:rPr>
              <a:t>најчешће  код </a:t>
            </a:r>
            <a:r>
              <a:rPr lang="sr-Latn-RS" dirty="0">
                <a:latin typeface="Times New Roman" panose="02020603050405020304" pitchFamily="18" charset="0"/>
                <a:cs typeface="Times New Roman" panose="02020603050405020304" pitchFamily="18" charset="0"/>
              </a:rPr>
              <a:t>ICH) </a:t>
            </a:r>
          </a:p>
          <a:p>
            <a:endParaRPr lang="sr-Cyrl-RS" dirty="0">
              <a:latin typeface="Times New Roman" panose="02020603050405020304" pitchFamily="18" charset="0"/>
              <a:cs typeface="Times New Roman" panose="02020603050405020304" pitchFamily="18" charset="0"/>
            </a:endParaRPr>
          </a:p>
          <a:p>
            <a:endParaRPr lang="sr-Cyrl-RS" dirty="0">
              <a:latin typeface="Times New Roman" panose="02020603050405020304" pitchFamily="18" charset="0"/>
              <a:cs typeface="Times New Roman" panose="02020603050405020304" pitchFamily="18" charset="0"/>
            </a:endParaRPr>
          </a:p>
          <a:p>
            <a:endParaRPr lang="sr-Latn-R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5122" name="Picture 2" descr="Centralna i periferna pareza facijalis (uzrok, simptomi, lečenje) –  Simptomi bolesti">
            <a:extLst>
              <a:ext uri="{FF2B5EF4-FFF2-40B4-BE49-F238E27FC236}">
                <a16:creationId xmlns:a16="http://schemas.microsoft.com/office/drawing/2014/main" id="{5D44B7EA-8102-45A6-A85B-EE5746F5B9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517" y="2421136"/>
            <a:ext cx="4124949" cy="2206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71119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CCC48A-756C-4352-92B1-42C1308AF3F1}"/>
              </a:ext>
            </a:extLst>
          </p:cNvPr>
          <p:cNvSpPr>
            <a:spLocks noGrp="1"/>
          </p:cNvSpPr>
          <p:nvPr>
            <p:ph idx="1"/>
          </p:nvPr>
        </p:nvSpPr>
        <p:spPr>
          <a:xfrm>
            <a:off x="569167" y="1231641"/>
            <a:ext cx="8704835" cy="4809721"/>
          </a:xfrm>
        </p:spPr>
        <p:txBody>
          <a:bodyPr/>
          <a:lstStyle/>
          <a:p>
            <a:r>
              <a:rPr lang="sr-Cyrl-RS" dirty="0">
                <a:latin typeface="Times New Roman" panose="02020603050405020304" pitchFamily="18" charset="0"/>
                <a:cs typeface="Times New Roman" panose="02020603050405020304" pitchFamily="18" charset="0"/>
              </a:rPr>
              <a:t>Испитиванје моторике : </a:t>
            </a:r>
          </a:p>
          <a:p>
            <a:r>
              <a:rPr lang="sr-Cyrl-RS" dirty="0">
                <a:latin typeface="Times New Roman" panose="02020603050405020304" pitchFamily="18" charset="0"/>
                <a:cs typeface="Times New Roman" panose="02020603050405020304" pitchFamily="18" charset="0"/>
              </a:rPr>
              <a:t>-Губитак спретности руку у извођењу финих, прецизних радњи</a:t>
            </a:r>
          </a:p>
          <a:p>
            <a:r>
              <a:rPr lang="sr-Cyrl-RS" dirty="0">
                <a:latin typeface="Times New Roman" panose="02020603050405020304" pitchFamily="18" charset="0"/>
                <a:cs typeface="Times New Roman" panose="02020603050405020304" pitchFamily="18" charset="0"/>
              </a:rPr>
              <a:t>-Слабљење или губитак мишићне снаге</a:t>
            </a:r>
          </a:p>
          <a:p>
            <a:endParaRPr lang="sr-Cyrl-RS" dirty="0">
              <a:latin typeface="Times New Roman" panose="02020603050405020304" pitchFamily="18" charset="0"/>
              <a:cs typeface="Times New Roman" panose="02020603050405020304" pitchFamily="18" charset="0"/>
            </a:endParaRPr>
          </a:p>
          <a:p>
            <a:pPr marL="0" indent="0">
              <a:buNone/>
            </a:pPr>
            <a:r>
              <a:rPr lang="sr-Cyrl-RS" dirty="0">
                <a:latin typeface="Times New Roman" panose="02020603050405020304" pitchFamily="18" charset="0"/>
                <a:cs typeface="Times New Roman" panose="02020603050405020304" pitchFamily="18" charset="0"/>
              </a:rPr>
              <a:t>Пробе тоњења : -</a:t>
            </a:r>
            <a:r>
              <a:rPr lang="sr-Latn-RS" dirty="0">
                <a:latin typeface="Times New Roman" panose="02020603050405020304" pitchFamily="18" charset="0"/>
                <a:cs typeface="Times New Roman" panose="02020603050405020304" pitchFamily="18" charset="0"/>
              </a:rPr>
              <a:t>Wartenberg (</a:t>
            </a:r>
            <a:r>
              <a:rPr lang="sr-Cyrl-RS" dirty="0">
                <a:latin typeface="Times New Roman" panose="02020603050405020304" pitchFamily="18" charset="0"/>
                <a:cs typeface="Times New Roman" panose="02020603050405020304" pitchFamily="18" charset="0"/>
              </a:rPr>
              <a:t> Проба тоњења на рукама)</a:t>
            </a:r>
          </a:p>
          <a:p>
            <a:pPr marL="0" indent="0">
              <a:buNone/>
            </a:pPr>
            <a:r>
              <a:rPr lang="sr-Cyrl-RS" dirty="0">
                <a:latin typeface="Times New Roman" panose="02020603050405020304" pitchFamily="18" charset="0"/>
                <a:cs typeface="Times New Roman" panose="02020603050405020304" pitchFamily="18" charset="0"/>
              </a:rPr>
              <a:t>                             -</a:t>
            </a:r>
            <a:r>
              <a:rPr lang="sr-Latn-RS" dirty="0">
                <a:latin typeface="Times New Roman" panose="02020603050405020304" pitchFamily="18" charset="0"/>
                <a:cs typeface="Times New Roman" panose="02020603050405020304" pitchFamily="18" charset="0"/>
              </a:rPr>
              <a:t>Mingazzini i Bareov test (  </a:t>
            </a:r>
            <a:r>
              <a:rPr lang="sr-Cyrl-RS" dirty="0">
                <a:latin typeface="Times New Roman" panose="02020603050405020304" pitchFamily="18" charset="0"/>
                <a:cs typeface="Times New Roman" panose="02020603050405020304" pitchFamily="18" charset="0"/>
              </a:rPr>
              <a:t>На ногама)</a:t>
            </a:r>
          </a:p>
          <a:p>
            <a:pPr marL="0" indent="0">
              <a:buNone/>
            </a:pPr>
            <a:r>
              <a:rPr lang="sr-Cyrl-RS" dirty="0">
                <a:latin typeface="Times New Roman" panose="02020603050405020304" pitchFamily="18" charset="0"/>
                <a:cs typeface="Times New Roman" panose="02020603050405020304" pitchFamily="18" charset="0"/>
              </a:rPr>
              <a:t>Мишићни тонус- </a:t>
            </a:r>
            <a:r>
              <a:rPr lang="en-US" dirty="0">
                <a:latin typeface="Times New Roman" panose="02020603050405020304" pitchFamily="18" charset="0"/>
                <a:cs typeface="Times New Roman" panose="02020603050405020304" pitchFamily="18" charset="0"/>
              </a:rPr>
              <a:t> </a:t>
            </a:r>
            <a:r>
              <a:rPr lang="sr-Cyrl-RS" dirty="0">
                <a:latin typeface="Times New Roman" panose="02020603050405020304" pitchFamily="18" charset="0"/>
                <a:cs typeface="Times New Roman" panose="02020603050405020304" pitchFamily="18" charset="0"/>
              </a:rPr>
              <a:t>снижен тонус ( флакцидно)</a:t>
            </a:r>
            <a:r>
              <a:rPr lang="en-US" dirty="0">
                <a:latin typeface="Times New Roman" panose="02020603050405020304" pitchFamily="18" charset="0"/>
                <a:cs typeface="Times New Roman" panose="02020603050405020304" pitchFamily="18" charset="0"/>
              </a:rPr>
              <a:t> </a:t>
            </a:r>
          </a:p>
          <a:p>
            <a:pPr marL="0" indent="0">
              <a:buNone/>
            </a:pPr>
            <a:r>
              <a:rPr lang="en-US" dirty="0">
                <a:latin typeface="Times New Roman" panose="02020603050405020304" pitchFamily="18" charset="0"/>
                <a:cs typeface="Times New Roman" panose="02020603050405020304" pitchFamily="18" charset="0"/>
              </a:rPr>
              <a:t>                              </a:t>
            </a:r>
            <a:r>
              <a:rPr lang="sr-Cyrl-RS" dirty="0">
                <a:latin typeface="Times New Roman" panose="02020603050405020304" pitchFamily="18" charset="0"/>
                <a:cs typeface="Times New Roman" panose="02020603050405020304" pitchFamily="18" charset="0"/>
              </a:rPr>
              <a:t>-повишен( спастицитет)</a:t>
            </a:r>
            <a:endParaRPr lang="sr-Latn-RS" dirty="0">
              <a:latin typeface="Times New Roman" panose="02020603050405020304" pitchFamily="18" charset="0"/>
              <a:cs typeface="Times New Roman" panose="02020603050405020304" pitchFamily="18" charset="0"/>
            </a:endParaRPr>
          </a:p>
          <a:p>
            <a:endParaRPr lang="sr-Cyrl-R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617774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BD981-9207-49FB-9CEF-31A2B16CA7BA}"/>
              </a:ext>
            </a:extLst>
          </p:cNvPr>
          <p:cNvSpPr>
            <a:spLocks noGrp="1"/>
          </p:cNvSpPr>
          <p:nvPr>
            <p:ph type="title"/>
          </p:nvPr>
        </p:nvSpPr>
        <p:spPr/>
        <p:txBody>
          <a:bodyPr/>
          <a:lstStyle/>
          <a:p>
            <a:r>
              <a:rPr lang="sr-Cyrl-RS" dirty="0"/>
              <a:t>Пробе тоњења на ногама</a:t>
            </a:r>
            <a:endParaRPr lang="en-US" dirty="0"/>
          </a:p>
        </p:txBody>
      </p:sp>
      <p:pic>
        <p:nvPicPr>
          <p:cNvPr id="3074" name="Picture 2" descr="Força reflexos 17">
            <a:extLst>
              <a:ext uri="{FF2B5EF4-FFF2-40B4-BE49-F238E27FC236}">
                <a16:creationId xmlns:a16="http://schemas.microsoft.com/office/drawing/2014/main" id="{CAD37171-5528-4390-A5A6-E29856ABA20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54221" y="1930400"/>
            <a:ext cx="5442893" cy="4086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919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8CA61-F9B0-4ED3-AA6A-1CD532D5409E}"/>
              </a:ext>
            </a:extLst>
          </p:cNvPr>
          <p:cNvSpPr>
            <a:spLocks noGrp="1"/>
          </p:cNvSpPr>
          <p:nvPr>
            <p:ph type="title"/>
          </p:nvPr>
        </p:nvSpPr>
        <p:spPr/>
        <p:txBody>
          <a:bodyPr>
            <a:normAutofit/>
          </a:bodyPr>
          <a:lstStyle/>
          <a:p>
            <a:r>
              <a:rPr lang="sr-Cyrl-RS" dirty="0">
                <a:latin typeface="Times New Roman" panose="02020603050405020304" pitchFamily="18" charset="0"/>
                <a:cs typeface="Times New Roman" panose="02020603050405020304" pitchFamily="18" charset="0"/>
              </a:rPr>
              <a:t>Испитивање рефлекса:</a:t>
            </a:r>
            <a:br>
              <a:rPr lang="sr-Cyrl-RS" dirty="0">
                <a:latin typeface="Times New Roman" panose="02020603050405020304" pitchFamily="18" charset="0"/>
                <a:cs typeface="Times New Roman" panose="02020603050405020304" pitchFamily="18" charset="0"/>
              </a:rPr>
            </a:br>
            <a:endParaRPr lang="en-US" dirty="0"/>
          </a:p>
        </p:txBody>
      </p:sp>
      <p:pic>
        <p:nvPicPr>
          <p:cNvPr id="4098" name="Picture 2" descr="Babinského reflex – WikiSkripta">
            <a:extLst>
              <a:ext uri="{FF2B5EF4-FFF2-40B4-BE49-F238E27FC236}">
                <a16:creationId xmlns:a16="http://schemas.microsoft.com/office/drawing/2014/main" id="{33586437-DE4B-4075-A890-FE9CA994B7A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20481" y="3043734"/>
            <a:ext cx="3775612" cy="332253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F9F22DB-56CE-46F7-8E35-3EDA6AA8695A}"/>
              </a:ext>
            </a:extLst>
          </p:cNvPr>
          <p:cNvSpPr txBox="1"/>
          <p:nvPr/>
        </p:nvSpPr>
        <p:spPr>
          <a:xfrm>
            <a:off x="923731" y="1772816"/>
            <a:ext cx="8229599" cy="923330"/>
          </a:xfrm>
          <a:prstGeom prst="rect">
            <a:avLst/>
          </a:prstGeom>
          <a:noFill/>
        </p:spPr>
        <p:txBody>
          <a:bodyPr wrap="square">
            <a:spAutoFit/>
          </a:bodyPr>
          <a:lstStyle/>
          <a:p>
            <a:r>
              <a:rPr lang="sr-Latn-RS" dirty="0">
                <a:latin typeface="Times New Roman" panose="02020603050405020304" pitchFamily="18" charset="0"/>
                <a:cs typeface="Times New Roman" panose="02020603050405020304" pitchFamily="18" charset="0"/>
              </a:rPr>
              <a:t>-</a:t>
            </a:r>
            <a:r>
              <a:rPr lang="sr-Cyrl-RS" dirty="0">
                <a:latin typeface="Times New Roman" panose="02020603050405020304" pitchFamily="18" charset="0"/>
                <a:cs typeface="Times New Roman" panose="02020603050405020304" pitchFamily="18" charset="0"/>
              </a:rPr>
              <a:t>Хиперрефлексија</a:t>
            </a:r>
          </a:p>
          <a:p>
            <a:r>
              <a:rPr lang="sr-Latn-RS"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Поред природних рефлекса проверава се присуство патолошких рефлекса - Бабински (плантарна екстензија)</a:t>
            </a:r>
            <a:endParaRPr lang="en-US" dirty="0"/>
          </a:p>
        </p:txBody>
      </p:sp>
    </p:spTree>
    <p:extLst>
      <p:ext uri="{BB962C8B-B14F-4D97-AF65-F5344CB8AC3E}">
        <p14:creationId xmlns:p14="http://schemas.microsoft.com/office/powerpoint/2010/main" val="3887027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BEEF3-4995-4A88-9D96-2F006273F517}"/>
              </a:ext>
            </a:extLst>
          </p:cNvPr>
          <p:cNvSpPr>
            <a:spLocks noGrp="1"/>
          </p:cNvSpPr>
          <p:nvPr>
            <p:ph type="title"/>
          </p:nvPr>
        </p:nvSpPr>
        <p:spPr/>
        <p:txBody>
          <a:bodyPr/>
          <a:lstStyle/>
          <a:p>
            <a:r>
              <a:rPr lang="sr-Cyrl-RS" dirty="0"/>
              <a:t>Приказ случаја:</a:t>
            </a:r>
            <a:endParaRPr lang="en-US" dirty="0"/>
          </a:p>
        </p:txBody>
      </p:sp>
      <p:sp>
        <p:nvSpPr>
          <p:cNvPr id="3" name="Content Placeholder 2">
            <a:extLst>
              <a:ext uri="{FF2B5EF4-FFF2-40B4-BE49-F238E27FC236}">
                <a16:creationId xmlns:a16="http://schemas.microsoft.com/office/drawing/2014/main" id="{4F6AFDCF-1464-493E-8E26-A0A3BAD6DA7D}"/>
              </a:ext>
            </a:extLst>
          </p:cNvPr>
          <p:cNvSpPr>
            <a:spLocks noGrp="1"/>
          </p:cNvSpPr>
          <p:nvPr>
            <p:ph idx="1"/>
          </p:nvPr>
        </p:nvSpPr>
        <p:spPr>
          <a:xfrm>
            <a:off x="587829" y="1464907"/>
            <a:ext cx="8686173" cy="4576456"/>
          </a:xfrm>
        </p:spPr>
        <p:txBody>
          <a:bodyPr>
            <a:normAutofit/>
          </a:bodyPr>
          <a:lstStyle/>
          <a:p>
            <a:r>
              <a:rPr lang="sr-Cyrl-RS"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Пацијент</a:t>
            </a:r>
            <a:r>
              <a:rPr lang="sr-Latn-RS"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 M. J. 67 </a:t>
            </a:r>
            <a:r>
              <a:rPr lang="sr-Cyrl-RS"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година, мушкарац, пенизионер</a:t>
            </a:r>
          </a:p>
          <a:p>
            <a:endParaRPr lang="sr-Cyrl-RS" dirty="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a:p>
            <a:r>
              <a:rPr lang="sr-Cyrl-RS"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Примњен на</a:t>
            </a:r>
            <a:r>
              <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 </a:t>
            </a:r>
            <a:r>
              <a:rPr lang="ru-RU" sz="1800"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rPr>
              <a:t>Клинику </a:t>
            </a:r>
            <a:r>
              <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за неурологију због слабости леве половине тела, која је настала вече пре пријема.</a:t>
            </a:r>
          </a:p>
          <a:p>
            <a:r>
              <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Неуролошки налаз на пријему: Свестан, орјентисан, левострана централна пареза н.фациалиса, на ГЕ и ДЕ левострана хемипареза средње тешког степена.</a:t>
            </a:r>
          </a:p>
          <a:p>
            <a:r>
              <a:rPr lang="ru-RU"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Лична ан</a:t>
            </a:r>
            <a:r>
              <a:rPr lang="en-US"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a</a:t>
            </a:r>
            <a:r>
              <a:rPr lang="ru-RU"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мнеза: Лечи се од срца ( </a:t>
            </a:r>
            <a:r>
              <a:rPr lang="sr-Latn-RS"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HTA)</a:t>
            </a:r>
            <a:endPar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656535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280695-DF92-4F01-BBD9-8C80CAEBF49D}"/>
              </a:ext>
            </a:extLst>
          </p:cNvPr>
          <p:cNvSpPr>
            <a:spLocks noGrp="1"/>
          </p:cNvSpPr>
          <p:nvPr>
            <p:ph idx="1"/>
          </p:nvPr>
        </p:nvSpPr>
        <p:spPr>
          <a:xfrm>
            <a:off x="821094" y="559837"/>
            <a:ext cx="8452907" cy="5481525"/>
          </a:xfrm>
        </p:spPr>
        <p:txBody>
          <a:bodyPr/>
          <a:lstStyle/>
          <a:p>
            <a:pPr marL="0" indent="0">
              <a:buNone/>
            </a:pPr>
            <a:endPar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a:p>
            <a:r>
              <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ЕКГ: синусни ритам, фреквенца 65/ мин</a:t>
            </a:r>
          </a:p>
          <a:p>
            <a:r>
              <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Кардиолог: аускултаторни налаз срца и плућа уредан, ТА 155/90</a:t>
            </a:r>
          </a:p>
          <a:p>
            <a:r>
              <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ЕХО срца: без грубих, сегменталних испада у кинетици, ЕФ&gt;60%</a:t>
            </a:r>
          </a:p>
          <a:p>
            <a:r>
              <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Системске болести лабораторијским претрагама искључене</a:t>
            </a:r>
          </a:p>
          <a:p>
            <a:r>
              <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ЦДС К и В слива: Уредан ток, лумен и проток, без стеноза</a:t>
            </a:r>
          </a:p>
          <a:p>
            <a:r>
              <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Индикован  24 х ЕКГ холтер</a:t>
            </a:r>
          </a:p>
          <a:p>
            <a:r>
              <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Налаз Холтера: </a:t>
            </a:r>
            <a:r>
              <a:rPr lang="ru-RU" sz="1800" b="1"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пароксизмална АФ</a:t>
            </a:r>
          </a:p>
          <a:p>
            <a:r>
              <a:rPr lang="ru-RU"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ЦТ ендокранијума: исхемијска лезија у сливу АЦМ десно</a:t>
            </a:r>
          </a:p>
          <a:p>
            <a:endParaRPr lang="sr-Latn-RS" sz="1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5" name="image5.jpeg" descr="Hirn01">
            <a:extLst>
              <a:ext uri="{FF2B5EF4-FFF2-40B4-BE49-F238E27FC236}">
                <a16:creationId xmlns:a16="http://schemas.microsoft.com/office/drawing/2014/main" id="{0F1F2E3D-A17D-4363-8589-2BCB27DC60C8}"/>
              </a:ext>
            </a:extLst>
          </p:cNvPr>
          <p:cNvPicPr/>
          <p:nvPr/>
        </p:nvPicPr>
        <p:blipFill>
          <a:blip r:embed="rId2"/>
          <a:stretch>
            <a:fillRect/>
          </a:stretch>
        </p:blipFill>
        <p:spPr>
          <a:xfrm>
            <a:off x="6475445" y="4180114"/>
            <a:ext cx="2285541" cy="2178567"/>
          </a:xfrm>
          <a:prstGeom prst="rect">
            <a:avLst/>
          </a:prstGeom>
          <a:ln>
            <a:solidFill>
              <a:srgbClr val="D8D8D8"/>
            </a:solidFill>
            <a:miter/>
          </a:ln>
          <a:effectLst>
            <a:outerShdw blurRad="63500" dist="38100" dir="2700000" rotWithShape="0">
              <a:srgbClr val="000000">
                <a:alpha val="39998"/>
              </a:srgbClr>
            </a:outerShdw>
          </a:effectLst>
        </p:spPr>
      </p:pic>
    </p:spTree>
    <p:extLst>
      <p:ext uri="{BB962C8B-B14F-4D97-AF65-F5344CB8AC3E}">
        <p14:creationId xmlns:p14="http://schemas.microsoft.com/office/powerpoint/2010/main" val="42207435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CCBB5-7EAC-4EB8-99CD-C67D8B83B11B}"/>
              </a:ext>
            </a:extLst>
          </p:cNvPr>
          <p:cNvSpPr>
            <a:spLocks noGrp="1"/>
          </p:cNvSpPr>
          <p:nvPr>
            <p:ph type="title"/>
          </p:nvPr>
        </p:nvSpPr>
        <p:spPr/>
        <p:txBody>
          <a:bodyPr/>
          <a:lstStyle/>
          <a:p>
            <a:r>
              <a:rPr lang="en-US" dirty="0"/>
              <a:t>A</a:t>
            </a:r>
            <a:r>
              <a:rPr lang="sr-Cyrl-RS" dirty="0"/>
              <a:t>тријална фибрилација као фактор ризика</a:t>
            </a:r>
            <a:endParaRPr lang="en-US" dirty="0"/>
          </a:p>
        </p:txBody>
      </p:sp>
      <p:sp>
        <p:nvSpPr>
          <p:cNvPr id="3" name="Content Placeholder 2">
            <a:extLst>
              <a:ext uri="{FF2B5EF4-FFF2-40B4-BE49-F238E27FC236}">
                <a16:creationId xmlns:a16="http://schemas.microsoft.com/office/drawing/2014/main" id="{66814E55-3572-4E49-BA83-D60A63276894}"/>
              </a:ext>
            </a:extLst>
          </p:cNvPr>
          <p:cNvSpPr>
            <a:spLocks noGrp="1"/>
          </p:cNvSpPr>
          <p:nvPr>
            <p:ph idx="1"/>
          </p:nvPr>
        </p:nvSpPr>
        <p:spPr/>
        <p:txBody>
          <a:bodyPr>
            <a:normAutofit fontScale="92500" lnSpcReduction="20000"/>
          </a:bodyPr>
          <a:lstStyle/>
          <a:p>
            <a:r>
              <a:rPr lang="sr-Cyrl-RS" dirty="0"/>
              <a:t>~4% популације старије &gt;60 година</a:t>
            </a:r>
          </a:p>
          <a:p>
            <a:r>
              <a:rPr lang="sr-Cyrl-RS" dirty="0"/>
              <a:t>    ~9% популације старије &gt;80 година</a:t>
            </a:r>
          </a:p>
          <a:p>
            <a:endParaRPr lang="sr-Cyrl-RS" dirty="0"/>
          </a:p>
          <a:p>
            <a:r>
              <a:rPr lang="sr-Cyrl-RS" dirty="0"/>
              <a:t>4-5 </a:t>
            </a:r>
            <a:r>
              <a:rPr lang="sr-Latn-RS" dirty="0"/>
              <a:t>x</a:t>
            </a:r>
            <a:r>
              <a:rPr lang="sr-Cyrl-RS" dirty="0"/>
              <a:t> повећава ризик од МУ</a:t>
            </a:r>
          </a:p>
          <a:p>
            <a:r>
              <a:rPr lang="sr-Cyrl-RS" dirty="0"/>
              <a:t>Дуплира ризик од деменције</a:t>
            </a:r>
          </a:p>
          <a:p>
            <a:r>
              <a:rPr lang="sr-Cyrl-RS" dirty="0"/>
              <a:t>Триплира ризик од срчане инсуфицијенције</a:t>
            </a:r>
          </a:p>
          <a:p>
            <a:r>
              <a:rPr lang="sr-Cyrl-RS" dirty="0"/>
              <a:t>40-90% повећава укупни морталитет</a:t>
            </a:r>
          </a:p>
          <a:p>
            <a:r>
              <a:rPr lang="sr-Cyrl-RS" dirty="0"/>
              <a:t>Ризик од можданог удара у АФ по старосним</a:t>
            </a:r>
          </a:p>
          <a:p>
            <a:r>
              <a:rPr lang="sr-Cyrl-RS" dirty="0"/>
              <a:t>    групама: </a:t>
            </a:r>
          </a:p>
          <a:p>
            <a:r>
              <a:rPr lang="sr-Cyrl-RS" dirty="0"/>
              <a:t>1.5%   у групи од 50 до 59 </a:t>
            </a:r>
          </a:p>
          <a:p>
            <a:r>
              <a:rPr lang="sr-Cyrl-RS" dirty="0"/>
              <a:t>23.5% у групи од 80 до 89 </a:t>
            </a:r>
          </a:p>
          <a:p>
            <a:endParaRPr lang="en-US" dirty="0"/>
          </a:p>
        </p:txBody>
      </p:sp>
    </p:spTree>
    <p:extLst>
      <p:ext uri="{BB962C8B-B14F-4D97-AF65-F5344CB8AC3E}">
        <p14:creationId xmlns:p14="http://schemas.microsoft.com/office/powerpoint/2010/main" val="230708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D97D67-3B15-4491-AAFB-05BD6AD0C816}"/>
              </a:ext>
            </a:extLst>
          </p:cNvPr>
          <p:cNvSpPr>
            <a:spLocks noGrp="1"/>
          </p:cNvSpPr>
          <p:nvPr>
            <p:ph idx="1"/>
          </p:nvPr>
        </p:nvSpPr>
        <p:spPr>
          <a:xfrm>
            <a:off x="494522" y="998377"/>
            <a:ext cx="8779480" cy="5042986"/>
          </a:xfrm>
        </p:spPr>
        <p:txBody>
          <a:bodyPr>
            <a:normAutofit/>
          </a:bodyPr>
          <a:lstStyle/>
          <a:p>
            <a:pPr>
              <a:buFont typeface="Arial" panose="020B0604020202020204" pitchFamily="34" charset="0"/>
              <a:buChar char="•"/>
            </a:pPr>
            <a:r>
              <a:rPr lang="sr-Cyrl-RS" dirty="0"/>
              <a:t>У току хоспитализације пацијент је примао протоколом предвиђену терапију на коју је добро одреговао, уводи се Фарин и прати </a:t>
            </a:r>
            <a:r>
              <a:rPr lang="sr-Latn-RS" dirty="0"/>
              <a:t>INR, APTT</a:t>
            </a:r>
            <a:endParaRPr lang="sr-Cyrl-RS" dirty="0"/>
          </a:p>
          <a:p>
            <a:pPr>
              <a:buFont typeface="Arial" panose="020B0604020202020204" pitchFamily="34" charset="0"/>
              <a:buChar char="•"/>
            </a:pPr>
            <a:r>
              <a:rPr lang="sr-Latn-RS" sz="2000" dirty="0">
                <a:solidFill>
                  <a:srgbClr val="002060"/>
                </a:solidFill>
                <a:latin typeface="Tahoma" panose="020B0604030504040204" pitchFamily="34" charset="0"/>
                <a:ea typeface="Tahoma" panose="020B0604030504040204" pitchFamily="34" charset="0"/>
                <a:cs typeface="Tahoma" panose="020B0604030504040204" pitchFamily="34" charset="0"/>
              </a:rPr>
              <a:t>Dg </a:t>
            </a:r>
            <a:r>
              <a:rPr lang="sr-Cyrl-RS" sz="2000" dirty="0" smtClean="0">
                <a:solidFill>
                  <a:srgbClr val="002060"/>
                </a:solidFill>
                <a:latin typeface="Tahoma" panose="020B0604030504040204" pitchFamily="34" charset="0"/>
                <a:ea typeface="Tahoma" panose="020B0604030504040204" pitchFamily="34" charset="0"/>
                <a:cs typeface="Tahoma" panose="020B0604030504040204" pitchFamily="34" charset="0"/>
              </a:rPr>
              <a:t>на отпусту</a:t>
            </a:r>
            <a:r>
              <a:rPr lang="sr-Latn-RS" sz="2000" dirty="0" smtClean="0">
                <a:solidFill>
                  <a:srgbClr val="002060"/>
                </a:solidFill>
                <a:latin typeface="Tahoma" panose="020B0604030504040204" pitchFamily="34" charset="0"/>
                <a:ea typeface="Tahoma" panose="020B0604030504040204" pitchFamily="34" charset="0"/>
                <a:cs typeface="Tahoma" panose="020B0604030504040204" pitchFamily="34" charset="0"/>
              </a:rPr>
              <a:t>: </a:t>
            </a:r>
            <a:r>
              <a:rPr lang="sr-Latn-RS" sz="2000" dirty="0">
                <a:solidFill>
                  <a:srgbClr val="002060"/>
                </a:solidFill>
                <a:latin typeface="Tahoma" panose="020B0604030504040204" pitchFamily="34" charset="0"/>
                <a:ea typeface="Tahoma" panose="020B0604030504040204" pitchFamily="34" charset="0"/>
                <a:cs typeface="Tahoma" panose="020B0604030504040204" pitchFamily="34" charset="0"/>
              </a:rPr>
              <a:t>AIMU</a:t>
            </a:r>
          </a:p>
          <a:p>
            <a:pPr marL="1828800" lvl="4" indent="0">
              <a:buNone/>
            </a:pPr>
            <a:r>
              <a:rPr lang="sr-Latn-RS" sz="2000" dirty="0">
                <a:solidFill>
                  <a:srgbClr val="002060"/>
                </a:solidFill>
                <a:latin typeface="Tahoma" panose="020B0604030504040204" pitchFamily="34" charset="0"/>
                <a:ea typeface="Tahoma" panose="020B0604030504040204" pitchFamily="34" charset="0"/>
                <a:cs typeface="Tahoma" panose="020B0604030504040204" pitchFamily="34" charset="0"/>
              </a:rPr>
              <a:t>    Hemiparesis lat. sin.</a:t>
            </a:r>
          </a:p>
          <a:p>
            <a:pPr marL="1828800" lvl="4" indent="0">
              <a:buNone/>
            </a:pPr>
            <a:r>
              <a:rPr lang="sr-Latn-RS" sz="2000" dirty="0">
                <a:solidFill>
                  <a:srgbClr val="002060"/>
                </a:solidFill>
                <a:latin typeface="Tahoma" panose="020B0604030504040204" pitchFamily="34" charset="0"/>
                <a:ea typeface="Tahoma" panose="020B0604030504040204" pitchFamily="34" charset="0"/>
                <a:cs typeface="Tahoma" panose="020B0604030504040204" pitchFamily="34" charset="0"/>
              </a:rPr>
              <a:t>    Paroksizmalna AF</a:t>
            </a:r>
          </a:p>
          <a:p>
            <a:pPr marL="1828800" lvl="4" indent="0">
              <a:buNone/>
            </a:pPr>
            <a:r>
              <a:rPr lang="sr-Latn-RS" sz="2000" dirty="0">
                <a:solidFill>
                  <a:srgbClr val="002060"/>
                </a:solidFill>
                <a:latin typeface="Tahoma" panose="020B0604030504040204" pitchFamily="34" charset="0"/>
                <a:ea typeface="Tahoma" panose="020B0604030504040204" pitchFamily="34" charset="0"/>
                <a:cs typeface="Tahoma" panose="020B0604030504040204" pitchFamily="34" charset="0"/>
              </a:rPr>
              <a:t>    HTA</a:t>
            </a:r>
          </a:p>
          <a:p>
            <a:pPr marL="1828800" lvl="4" indent="0">
              <a:buNone/>
            </a:pPr>
            <a:endParaRPr lang="sr-Latn-RS" sz="20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lvl="0" algn="just">
              <a:buFont typeface="Arial" panose="020B0604020202020204" pitchFamily="34" charset="0"/>
              <a:buChar char="•"/>
            </a:pPr>
            <a:r>
              <a:rPr lang="sr-Cyrl-RS" sz="2000" dirty="0" smtClean="0">
                <a:solidFill>
                  <a:srgbClr val="002060"/>
                </a:solidFill>
                <a:latin typeface="Tahoma" panose="020B0604030504040204" pitchFamily="34" charset="0"/>
                <a:ea typeface="Tahoma" panose="020B0604030504040204" pitchFamily="34" charset="0"/>
                <a:cs typeface="Tahoma" panose="020B0604030504040204" pitchFamily="34" charset="0"/>
              </a:rPr>
              <a:t>Неуролошки налаз на отпусту</a:t>
            </a:r>
            <a:r>
              <a:rPr lang="sr-Latn-RS" sz="2000" dirty="0" smtClean="0">
                <a:solidFill>
                  <a:srgbClr val="002060"/>
                </a:solidFill>
                <a:latin typeface="Tahoma" panose="020B0604030504040204" pitchFamily="34" charset="0"/>
                <a:ea typeface="Tahoma" panose="020B0604030504040204" pitchFamily="34" charset="0"/>
                <a:cs typeface="Tahoma" panose="020B0604030504040204" pitchFamily="34" charset="0"/>
              </a:rPr>
              <a:t>: </a:t>
            </a:r>
            <a:r>
              <a:rPr lang="sr-Cyrl-RS" sz="2000" dirty="0" smtClean="0">
                <a:solidFill>
                  <a:srgbClr val="002060"/>
                </a:solidFill>
                <a:latin typeface="Tahoma" panose="020B0604030504040204" pitchFamily="34" charset="0"/>
                <a:ea typeface="Tahoma" panose="020B0604030504040204" pitchFamily="34" charset="0"/>
                <a:cs typeface="Tahoma" panose="020B0604030504040204" pitchFamily="34" charset="0"/>
              </a:rPr>
              <a:t>дискретна левострана слабост уз препоруку амбулантне физикалне терапије</a:t>
            </a:r>
            <a:endParaRPr lang="sr-Latn-RS" sz="2000"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466873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C3314-F232-4D05-93E2-2B8355B42E92}"/>
              </a:ext>
            </a:extLst>
          </p:cNvPr>
          <p:cNvSpPr>
            <a:spLocks noGrp="1"/>
          </p:cNvSpPr>
          <p:nvPr>
            <p:ph type="title"/>
          </p:nvPr>
        </p:nvSpPr>
        <p:spPr/>
        <p:txBody>
          <a:bodyPr/>
          <a:lstStyle/>
          <a:p>
            <a:r>
              <a:rPr lang="sr-Cyrl-RS" dirty="0"/>
              <a:t>Након два месеца </a:t>
            </a:r>
            <a:endParaRPr lang="en-US" dirty="0"/>
          </a:p>
        </p:txBody>
      </p:sp>
      <p:sp>
        <p:nvSpPr>
          <p:cNvPr id="3" name="Content Placeholder 2">
            <a:extLst>
              <a:ext uri="{FF2B5EF4-FFF2-40B4-BE49-F238E27FC236}">
                <a16:creationId xmlns:a16="http://schemas.microsoft.com/office/drawing/2014/main" id="{456D1F0B-B5BB-4149-9F2E-E50973762272}"/>
              </a:ext>
            </a:extLst>
          </p:cNvPr>
          <p:cNvSpPr>
            <a:spLocks noGrp="1"/>
          </p:cNvSpPr>
          <p:nvPr>
            <p:ph idx="1"/>
          </p:nvPr>
        </p:nvSpPr>
        <p:spPr/>
        <p:txBody>
          <a:bodyPr/>
          <a:lstStyle/>
          <a:p>
            <a:r>
              <a:rPr lang="ru-RU" dirty="0"/>
              <a:t>Тродневна хоспитализација на Клиници за урологију због масивне хематурије и </a:t>
            </a:r>
            <a:r>
              <a:rPr lang="ru-RU" dirty="0" smtClean="0"/>
              <a:t>нерегулисаних </a:t>
            </a:r>
            <a:r>
              <a:rPr lang="ru-RU" dirty="0"/>
              <a:t>вредности ИНР-а</a:t>
            </a:r>
          </a:p>
          <a:p>
            <a:endParaRPr lang="ru-RU" dirty="0"/>
          </a:p>
          <a:p>
            <a:r>
              <a:rPr lang="ru-RU" dirty="0"/>
              <a:t>ИНР на пријему 7.8</a:t>
            </a:r>
          </a:p>
          <a:p>
            <a:endParaRPr lang="ru-RU" dirty="0"/>
          </a:p>
          <a:p>
            <a:r>
              <a:rPr lang="ru-RU" dirty="0"/>
              <a:t>Отпуштен са урологије уз препоруку кардиолога консултанта о наставку </a:t>
            </a:r>
            <a:r>
              <a:rPr lang="sr-Cyrl-RS" dirty="0" smtClean="0"/>
              <a:t>терапије анагонистима витамина К</a:t>
            </a:r>
            <a:r>
              <a:rPr lang="ru-RU" dirty="0" smtClean="0"/>
              <a:t> </a:t>
            </a:r>
            <a:r>
              <a:rPr lang="ru-RU" dirty="0"/>
              <a:t>по шеми и редовно праћење ИНР-а</a:t>
            </a:r>
            <a:endParaRPr lang="en-US" dirty="0"/>
          </a:p>
        </p:txBody>
      </p:sp>
    </p:spTree>
    <p:extLst>
      <p:ext uri="{BB962C8B-B14F-4D97-AF65-F5344CB8AC3E}">
        <p14:creationId xmlns:p14="http://schemas.microsoft.com/office/powerpoint/2010/main" val="3722483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9DC5CC-1FD2-449D-9D58-48E059F51EDD}"/>
              </a:ext>
            </a:extLst>
          </p:cNvPr>
          <p:cNvSpPr>
            <a:spLocks noGrp="1"/>
          </p:cNvSpPr>
          <p:nvPr>
            <p:ph idx="1"/>
          </p:nvPr>
        </p:nvSpPr>
        <p:spPr>
          <a:xfrm>
            <a:off x="202537" y="-608907"/>
            <a:ext cx="9201638" cy="7023494"/>
          </a:xfrm>
        </p:spPr>
        <p:txBody>
          <a:bodyPr/>
          <a:lstStyle/>
          <a:p>
            <a:endParaRPr lang="en-US" sz="2400" dirty="0">
              <a:latin typeface="Times New Roman" panose="02020603050405020304" pitchFamily="18" charset="0"/>
              <a:cs typeface="Times New Roman" panose="02020603050405020304" pitchFamily="18" charset="0"/>
            </a:endParaRPr>
          </a:p>
          <a:p>
            <a:endParaRPr lang="sr-Cyrl-RS" sz="2400" dirty="0">
              <a:latin typeface="Times New Roman" panose="02020603050405020304" pitchFamily="18" charset="0"/>
              <a:cs typeface="Times New Roman" panose="02020603050405020304" pitchFamily="18" charset="0"/>
            </a:endParaRPr>
          </a:p>
          <a:p>
            <a:endParaRPr lang="sr-Cyrl-RS" dirty="0"/>
          </a:p>
          <a:p>
            <a:endParaRPr lang="sr-Cyrl-RS" sz="2400" dirty="0">
              <a:latin typeface="Times New Roman" panose="02020603050405020304" pitchFamily="18" charset="0"/>
              <a:cs typeface="Times New Roman" panose="02020603050405020304" pitchFamily="18" charset="0"/>
            </a:endParaRPr>
          </a:p>
          <a:p>
            <a:r>
              <a:rPr lang="sr-Cyrl-RS" sz="2400" dirty="0">
                <a:latin typeface="Times New Roman" panose="02020603050405020304" pitchFamily="18" charset="0"/>
                <a:cs typeface="Times New Roman" panose="02020603050405020304" pitchFamily="18" charset="0"/>
              </a:rPr>
              <a:t>Васкуларна обољења обухватају широк спектар болести и поремећаја, у чијој је основи оштећење крвних судова мозга.</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p:txBody>
      </p:sp>
      <p:pic>
        <p:nvPicPr>
          <p:cNvPr id="1026" name="Picture 2" descr="Moždani udar (apoplexia cerebri, šlog, CVI, TIA, cerebrovaskularni insult)">
            <a:extLst>
              <a:ext uri="{FF2B5EF4-FFF2-40B4-BE49-F238E27FC236}">
                <a16:creationId xmlns:a16="http://schemas.microsoft.com/office/drawing/2014/main" id="{84B472DB-56CF-40B6-A097-8C39D648F4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5610" y="3312367"/>
            <a:ext cx="4491620" cy="3033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9226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EA8AFD-6303-4C1E-829A-C2F6A6155C12}"/>
              </a:ext>
            </a:extLst>
          </p:cNvPr>
          <p:cNvSpPr>
            <a:spLocks noGrp="1"/>
          </p:cNvSpPr>
          <p:nvPr>
            <p:ph idx="1"/>
          </p:nvPr>
        </p:nvSpPr>
        <p:spPr/>
        <p:txBody>
          <a:bodyPr/>
          <a:lstStyle/>
          <a:p>
            <a:r>
              <a:rPr lang="ru-RU" dirty="0"/>
              <a:t>Друга хоспитализација на Клиници за неурологију због левостране хемиплегије</a:t>
            </a:r>
          </a:p>
          <a:p>
            <a:r>
              <a:rPr lang="ru-RU" dirty="0"/>
              <a:t>Неуролошки налаз на пријему: Свестан, орјентисан, левострана централна пареза н. фациалиса, левострана хемиплегија</a:t>
            </a:r>
          </a:p>
          <a:p>
            <a:r>
              <a:rPr lang="ru-RU" dirty="0"/>
              <a:t>Увидом у књижицу ИНРа вредности варирају: јануар-дан пријема  1,2-1,7</a:t>
            </a:r>
          </a:p>
          <a:p>
            <a:r>
              <a:rPr lang="ru-RU" dirty="0"/>
              <a:t>ИНР на пријему 1,2</a:t>
            </a:r>
          </a:p>
          <a:p>
            <a:r>
              <a:rPr lang="ru-RU" dirty="0"/>
              <a:t>ЦТ на пријему: Масивна исхемија у сливу АЦМ</a:t>
            </a:r>
          </a:p>
          <a:p>
            <a:endParaRPr lang="ru-RU" dirty="0"/>
          </a:p>
          <a:p>
            <a:r>
              <a:rPr lang="ru-RU" dirty="0"/>
              <a:t>Током хоспитализације пацијент третиран терапијском дозом нискомолекуларног хепарина ( </a:t>
            </a:r>
            <a:r>
              <a:rPr lang="sr-Latn-RS" dirty="0"/>
              <a:t>Clexan</a:t>
            </a:r>
            <a:r>
              <a:rPr lang="ru-RU" dirty="0"/>
              <a:t> 0,6 </a:t>
            </a:r>
            <a:r>
              <a:rPr lang="sr-Latn-RS" dirty="0"/>
              <a:t>mg</a:t>
            </a:r>
            <a:r>
              <a:rPr lang="ru-RU" dirty="0"/>
              <a:t>/12х)</a:t>
            </a:r>
          </a:p>
          <a:p>
            <a:endParaRPr lang="ru-RU" dirty="0"/>
          </a:p>
          <a:p>
            <a:endParaRPr lang="en-US" dirty="0"/>
          </a:p>
        </p:txBody>
      </p:sp>
    </p:spTree>
    <p:extLst>
      <p:ext uri="{BB962C8B-B14F-4D97-AF65-F5344CB8AC3E}">
        <p14:creationId xmlns:p14="http://schemas.microsoft.com/office/powerpoint/2010/main" val="10169338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48D031-D352-48BD-8810-FDDAAAD3542C}"/>
              </a:ext>
            </a:extLst>
          </p:cNvPr>
          <p:cNvSpPr>
            <a:spLocks noGrp="1"/>
          </p:cNvSpPr>
          <p:nvPr>
            <p:ph idx="1"/>
          </p:nvPr>
        </p:nvSpPr>
        <p:spPr/>
        <p:txBody>
          <a:bodyPr/>
          <a:lstStyle/>
          <a:p>
            <a:r>
              <a:rPr lang="ru-RU" dirty="0"/>
              <a:t>Пацијент имао три мо</a:t>
            </a:r>
            <a:r>
              <a:rPr lang="sr-Cyrl-RS" dirty="0"/>
              <a:t>ж</a:t>
            </a:r>
            <a:r>
              <a:rPr lang="ru-RU" dirty="0"/>
              <a:t>дана удара, има АФ, имао хематурију као компликацију при примени варфарина, нерегулисан ИНР</a:t>
            </a:r>
          </a:p>
          <a:p>
            <a:endParaRPr lang="ru-RU" dirty="0"/>
          </a:p>
          <a:p>
            <a:r>
              <a:rPr lang="ru-RU" dirty="0"/>
              <a:t>Пацијент се отпушта са НОАК.</a:t>
            </a:r>
            <a:endParaRPr lang="en-US" dirty="0"/>
          </a:p>
        </p:txBody>
      </p:sp>
    </p:spTree>
    <p:extLst>
      <p:ext uri="{BB962C8B-B14F-4D97-AF65-F5344CB8AC3E}">
        <p14:creationId xmlns:p14="http://schemas.microsoft.com/office/powerpoint/2010/main" val="1861552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319C79-D09D-4B49-ADD7-9E16D2E9CEB6}"/>
              </a:ext>
            </a:extLst>
          </p:cNvPr>
          <p:cNvSpPr>
            <a:spLocks noGrp="1"/>
          </p:cNvSpPr>
          <p:nvPr>
            <p:ph idx="1"/>
          </p:nvPr>
        </p:nvSpPr>
        <p:spPr>
          <a:xfrm>
            <a:off x="677334" y="671805"/>
            <a:ext cx="8596668" cy="5369558"/>
          </a:xfrm>
        </p:spPr>
        <p:txBody>
          <a:bodyPr/>
          <a:lstStyle/>
          <a:p>
            <a:pPr algn="just">
              <a:lnSpc>
                <a:spcPct val="150000"/>
              </a:lnSpc>
            </a:pPr>
            <a:r>
              <a:rPr lang="sr-Cyrl-RS" sz="1800" b="1" kern="0" dirty="0">
                <a:effectLst/>
                <a:latin typeface="Times New Roman" panose="02020603050405020304" pitchFamily="18" charset="0"/>
                <a:ea typeface="Times New Roman" panose="02020603050405020304" pitchFamily="18" charset="0"/>
                <a:cs typeface="Times New Roman" panose="02020603050405020304" pitchFamily="18" charset="0"/>
              </a:rPr>
              <a:t>Мождани удар</a:t>
            </a:r>
            <a:r>
              <a:rPr lang="sr-Cyrl-RS" sz="18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Мождани удар </a:t>
            </a:r>
            <a:r>
              <a:rPr lang="sr-Cyrl-RS" sz="1800" dirty="0" smtClean="0">
                <a:effectLst/>
                <a:latin typeface="Times New Roman" panose="02020603050405020304" pitchFamily="18" charset="0"/>
                <a:ea typeface="Calibri" panose="020F0502020204030204" pitchFamily="34" charset="0"/>
                <a:cs typeface="Times New Roman" panose="02020603050405020304" pitchFamily="18" charset="0"/>
              </a:rPr>
              <a:t>је </a:t>
            </a:r>
            <a:r>
              <a:rPr lang="sr-Cyrl-CS" sz="1800" dirty="0">
                <a:effectLst/>
                <a:latin typeface="Times New Roman" panose="02020603050405020304" pitchFamily="18" charset="0"/>
                <a:ea typeface="Calibri" panose="020F0502020204030204" pitchFamily="34" charset="0"/>
                <a:cs typeface="Times New Roman" panose="02020603050405020304" pitchFamily="18" charset="0"/>
              </a:rPr>
              <a:t>нагло </a:t>
            </a:r>
            <a:r>
              <a:rPr lang="sr-Cyrl-CS" sz="1800" dirty="0" smtClean="0">
                <a:effectLst/>
                <a:latin typeface="Times New Roman" panose="02020603050405020304" pitchFamily="18" charset="0"/>
                <a:ea typeface="Calibri" panose="020F0502020204030204" pitchFamily="34" charset="0"/>
                <a:cs typeface="Times New Roman" panose="02020603050405020304" pitchFamily="18" charset="0"/>
              </a:rPr>
              <a:t>настали</a:t>
            </a:r>
            <a:r>
              <a:rPr lang="sr-Cyrl-RS" sz="18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ф</a:t>
            </a:r>
            <a:r>
              <a:rPr lang="sr-Cyrl-CS" sz="1800" dirty="0">
                <a:effectLst/>
                <a:latin typeface="Times New Roman" panose="02020603050405020304" pitchFamily="18" charset="0"/>
                <a:ea typeface="Calibri" panose="020F0502020204030204" pitchFamily="34" charset="0"/>
                <a:cs typeface="Times New Roman" panose="02020603050405020304" pitchFamily="18" charset="0"/>
              </a:rPr>
              <a:t>окални неконвулзивни неуролошки поремећај</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sr-Cyrl-CS" sz="1800" dirty="0">
                <a:effectLst/>
                <a:latin typeface="Times New Roman" panose="02020603050405020304" pitchFamily="18" charset="0"/>
                <a:ea typeface="Calibri" panose="020F0502020204030204" pitchFamily="34" charset="0"/>
                <a:cs typeface="Times New Roman" panose="02020603050405020304" pitchFamily="18" charset="0"/>
              </a:rPr>
              <a:t>који траје дуже од</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 60 </a:t>
            </a:r>
            <a:r>
              <a:rPr lang="sr-Cyrl-CS" sz="1800" dirty="0" smtClean="0">
                <a:effectLst/>
                <a:latin typeface="Times New Roman" panose="02020603050405020304" pitchFamily="18" charset="0"/>
                <a:ea typeface="Calibri" panose="020F0502020204030204" pitchFamily="34" charset="0"/>
                <a:cs typeface="Times New Roman" panose="02020603050405020304" pitchFamily="18" charset="0"/>
              </a:rPr>
              <a:t>минута, </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а последица је поремећ</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аја </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мо</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ж</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дане циркулације или стања у коме проток крви није довољан да задовољи метаболичке потребе неурона за кисеоником и глукозом.</a:t>
            </a:r>
            <a:endParaRPr lang="sr-Cyrl-R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spcAft>
                <a:spcPts val="1000"/>
              </a:spcAft>
              <a:buNone/>
            </a:pPr>
            <a:endParaRPr lang="sr-Cyrl-RS"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 У зависности од начина настанка, мо</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ж</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е бити</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50000"/>
              </a:lnSpc>
              <a:spcAft>
                <a:spcPts val="1000"/>
              </a:spcAft>
            </a:pP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И</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схемијски или </a:t>
            </a:r>
            <a:endParaRPr lang="sr-Cyrl-RS"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Х</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еморагијски</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 ( Интрацеребрална хеморагија, Субарахноидална хеморагија)</a:t>
            </a:r>
          </a:p>
        </p:txBody>
      </p:sp>
    </p:spTree>
    <p:extLst>
      <p:ext uri="{BB962C8B-B14F-4D97-AF65-F5344CB8AC3E}">
        <p14:creationId xmlns:p14="http://schemas.microsoft.com/office/powerpoint/2010/main" val="2549622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34A58-5E3A-4FFE-8DA8-2A5A10A3EB7A}"/>
              </a:ext>
            </a:extLst>
          </p:cNvPr>
          <p:cNvSpPr>
            <a:spLocks noGrp="1"/>
          </p:cNvSpPr>
          <p:nvPr>
            <p:ph type="title"/>
          </p:nvPr>
        </p:nvSpPr>
        <p:spPr>
          <a:xfrm>
            <a:off x="177281" y="609600"/>
            <a:ext cx="9554547" cy="1320800"/>
          </a:xfrm>
        </p:spPr>
        <p:txBody>
          <a:bodyPr>
            <a:noAutofit/>
          </a:bodyPr>
          <a:lstStyle/>
          <a:p>
            <a:r>
              <a:rPr lang="sr-Latn-RS" sz="2800" i="1" dirty="0">
                <a:effectLst/>
                <a:latin typeface="Times New Roman" panose="02020603050405020304" pitchFamily="18" charset="0"/>
                <a:ea typeface="Calibri" panose="020F0502020204030204" pitchFamily="34" charset="0"/>
                <a:cs typeface="Times New Roman" panose="02020603050405020304" pitchFamily="18" charset="0"/>
              </a:rPr>
              <a:t>У факторе ризика на које се не мо</a:t>
            </a:r>
            <a:r>
              <a:rPr lang="sr-Cyrl-RS" sz="2800" i="1" dirty="0">
                <a:effectLst/>
                <a:latin typeface="Times New Roman" panose="02020603050405020304" pitchFamily="18" charset="0"/>
                <a:ea typeface="Calibri" panose="020F0502020204030204" pitchFamily="34" charset="0"/>
                <a:cs typeface="Times New Roman" panose="02020603050405020304" pitchFamily="18" charset="0"/>
              </a:rPr>
              <a:t>ж</a:t>
            </a:r>
            <a:r>
              <a:rPr lang="sr-Latn-RS" sz="2800" i="1" dirty="0">
                <a:effectLst/>
                <a:latin typeface="Times New Roman" panose="02020603050405020304" pitchFamily="18" charset="0"/>
                <a:ea typeface="Calibri" panose="020F0502020204030204" pitchFamily="34" charset="0"/>
                <a:cs typeface="Times New Roman" panose="02020603050405020304" pitchFamily="18" charset="0"/>
              </a:rPr>
              <a:t>е </a:t>
            </a:r>
            <a:r>
              <a:rPr lang="sr-Latn-RS" sz="2800" i="1" dirty="0" smtClean="0">
                <a:effectLst/>
                <a:latin typeface="Times New Roman" panose="02020603050405020304" pitchFamily="18" charset="0"/>
                <a:ea typeface="Calibri" panose="020F0502020204030204" pitchFamily="34" charset="0"/>
                <a:cs typeface="Times New Roman" panose="02020603050405020304" pitchFamily="18" charset="0"/>
              </a:rPr>
              <a:t>утицати</a:t>
            </a:r>
            <a:r>
              <a:rPr lang="sr-Cyrl-RS" sz="2800" i="1" dirty="0" smtClean="0">
                <a:effectLst/>
                <a:latin typeface="Times New Roman" panose="02020603050405020304" pitchFamily="18" charset="0"/>
                <a:ea typeface="Calibri" panose="020F0502020204030204" pitchFamily="34" charset="0"/>
                <a:cs typeface="Times New Roman" panose="02020603050405020304" pitchFamily="18" charset="0"/>
              </a:rPr>
              <a:t> (немодифибилни фактори ризика)</a:t>
            </a:r>
            <a:r>
              <a:rPr lang="sr-Latn-RS" sz="2800" i="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sr-Latn-RS" sz="2800" i="1" dirty="0">
                <a:effectLst/>
                <a:latin typeface="Times New Roman" panose="02020603050405020304" pitchFamily="18" charset="0"/>
                <a:ea typeface="Calibri" panose="020F0502020204030204" pitchFamily="34" charset="0"/>
                <a:cs typeface="Times New Roman" panose="02020603050405020304" pitchFamily="18" charset="0"/>
              </a:rPr>
              <a:t>убрајају се:</a:t>
            </a: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2800" dirty="0">
                <a:effectLst/>
                <a:latin typeface="Times New Roman" panose="02020603050405020304" pitchFamily="18" charset="0"/>
                <a:ea typeface="Calibri" panose="020F0502020204030204" pitchFamily="34" charset="0"/>
                <a:cs typeface="Times New Roman" panose="02020603050405020304" pitchFamily="18" charset="0"/>
              </a:rPr>
            </a:br>
            <a:r>
              <a:rPr lang="en-US" sz="2800" dirty="0">
                <a:effectLst/>
                <a:latin typeface="Times New Roman" panose="02020603050405020304" pitchFamily="18" charset="0"/>
                <a:ea typeface="Calibri" panose="020F0502020204030204" pitchFamily="34" charset="0"/>
              </a:rPr>
              <a:t> </a:t>
            </a:r>
            <a:endParaRPr lang="en-US" sz="2800" dirty="0"/>
          </a:p>
        </p:txBody>
      </p:sp>
      <p:sp>
        <p:nvSpPr>
          <p:cNvPr id="3" name="Content Placeholder 2">
            <a:extLst>
              <a:ext uri="{FF2B5EF4-FFF2-40B4-BE49-F238E27FC236}">
                <a16:creationId xmlns:a16="http://schemas.microsoft.com/office/drawing/2014/main" id="{E3AEAA76-C450-4402-8537-032DDE9328E3}"/>
              </a:ext>
            </a:extLst>
          </p:cNvPr>
          <p:cNvSpPr>
            <a:spLocks noGrp="1"/>
          </p:cNvSpPr>
          <p:nvPr>
            <p:ph idx="1"/>
          </p:nvPr>
        </p:nvSpPr>
        <p:spPr>
          <a:xfrm>
            <a:off x="541176" y="1930401"/>
            <a:ext cx="8732826" cy="4110962"/>
          </a:xfrm>
        </p:spPr>
        <p:txBody>
          <a:bodyPr/>
          <a:lstStyle/>
          <a:p>
            <a:r>
              <a:rPr lang="en-US" sz="1800" dirty="0">
                <a:effectLst/>
                <a:latin typeface="Times New Roman" panose="02020603050405020304" pitchFamily="18" charset="0"/>
                <a:ea typeface="Calibri" panose="020F0502020204030204" pitchFamily="34" charset="0"/>
              </a:rPr>
              <a:t> </a:t>
            </a:r>
            <a:r>
              <a:rPr lang="sr-Cyrl-RS" sz="1800" dirty="0">
                <a:effectLst/>
                <a:latin typeface="Times New Roman" panose="02020603050405020304" pitchFamily="18" charset="0"/>
                <a:ea typeface="Calibri" panose="020F0502020204030204" pitchFamily="34" charset="0"/>
              </a:rPr>
              <a:t>-</a:t>
            </a:r>
            <a:r>
              <a:rPr lang="sr-Latn-RS" sz="1800" dirty="0">
                <a:effectLst/>
                <a:latin typeface="Times New Roman" panose="02020603050405020304" pitchFamily="18" charset="0"/>
                <a:ea typeface="Calibri" panose="020F0502020204030204" pitchFamily="34" charset="0"/>
              </a:rPr>
              <a:t>пол - епидемиоло</a:t>
            </a:r>
            <a:r>
              <a:rPr lang="sr-Cyrl-RS" sz="1800" dirty="0">
                <a:effectLst/>
                <a:latin typeface="Times New Roman" panose="02020603050405020304" pitchFamily="18" charset="0"/>
                <a:ea typeface="Calibri" panose="020F0502020204030204" pitchFamily="34" charset="0"/>
              </a:rPr>
              <a:t>ш</a:t>
            </a:r>
            <a:r>
              <a:rPr lang="sr-Latn-RS" sz="1800" dirty="0">
                <a:effectLst/>
                <a:latin typeface="Times New Roman" panose="02020603050405020304" pitchFamily="18" charset="0"/>
                <a:ea typeface="Calibri" panose="020F0502020204030204" pitchFamily="34" charset="0"/>
              </a:rPr>
              <a:t>ке студије су показале да му</a:t>
            </a:r>
            <a:r>
              <a:rPr lang="sr-Cyrl-RS" sz="1800" dirty="0">
                <a:effectLst/>
                <a:latin typeface="Times New Roman" panose="02020603050405020304" pitchFamily="18" charset="0"/>
                <a:ea typeface="Calibri" panose="020F0502020204030204" pitchFamily="34" charset="0"/>
              </a:rPr>
              <a:t>ш</a:t>
            </a:r>
            <a:r>
              <a:rPr lang="sr-Latn-RS" sz="1800" dirty="0">
                <a:effectLst/>
                <a:latin typeface="Times New Roman" panose="02020603050405020304" pitchFamily="18" charset="0"/>
                <a:ea typeface="Calibri" panose="020F0502020204030204" pitchFamily="34" charset="0"/>
              </a:rPr>
              <a:t>карци обољевају </a:t>
            </a:r>
            <a:r>
              <a:rPr lang="sr-Cyrl-RS" sz="1800" dirty="0">
                <a:effectLst/>
                <a:latin typeface="Times New Roman" panose="02020603050405020304" pitchFamily="18" charset="0"/>
                <a:ea typeface="Calibri" panose="020F0502020204030204" pitchFamily="34" charset="0"/>
              </a:rPr>
              <a:t>чешћ</a:t>
            </a:r>
            <a:r>
              <a:rPr lang="sr-Latn-RS" sz="1800" dirty="0">
                <a:effectLst/>
                <a:latin typeface="Times New Roman" panose="02020603050405020304" pitchFamily="18" charset="0"/>
                <a:ea typeface="Calibri" panose="020F0502020204030204" pitchFamily="34" charset="0"/>
              </a:rPr>
              <a:t>е него </a:t>
            </a:r>
            <a:r>
              <a:rPr lang="sr-Cyrl-RS" sz="1800" dirty="0">
                <a:effectLst/>
                <a:latin typeface="Times New Roman" panose="02020603050405020304" pitchFamily="18" charset="0"/>
                <a:ea typeface="Calibri" panose="020F0502020204030204" pitchFamily="34" charset="0"/>
              </a:rPr>
              <a:t>ж</a:t>
            </a:r>
            <a:r>
              <a:rPr lang="sr-Latn-RS" sz="1800" dirty="0">
                <a:effectLst/>
                <a:latin typeface="Times New Roman" panose="02020603050405020304" pitchFamily="18" charset="0"/>
                <a:ea typeface="Calibri" panose="020F0502020204030204" pitchFamily="34" charset="0"/>
              </a:rPr>
              <a:t>ене</a:t>
            </a:r>
            <a:endParaRPr lang="sr-Cyrl-RS" sz="1800" dirty="0">
              <a:effectLst/>
              <a:latin typeface="Times New Roman" panose="02020603050405020304" pitchFamily="18" charset="0"/>
              <a:ea typeface="Calibri" panose="020F0502020204030204" pitchFamily="34" charset="0"/>
            </a:endParaRPr>
          </a:p>
          <a:p>
            <a:r>
              <a:rPr lang="sr-Cyrl-RS" sz="1800" dirty="0">
                <a:effectLst/>
                <a:latin typeface="Times New Roman" panose="02020603050405020304" pitchFamily="18" charset="0"/>
                <a:ea typeface="Calibri" panose="020F0502020204030204" pitchFamily="34" charset="0"/>
              </a:rPr>
              <a:t>-</a:t>
            </a:r>
            <a:r>
              <a:rPr lang="sr-Latn-RS" sz="1800" dirty="0">
                <a:effectLst/>
                <a:latin typeface="Times New Roman" panose="02020603050405020304" pitchFamily="18" charset="0"/>
                <a:ea typeface="Calibri" panose="020F0502020204030204" pitchFamily="34" charset="0"/>
              </a:rPr>
              <a:t>старост</a:t>
            </a:r>
            <a:endParaRPr lang="sr-Cyrl-RS" dirty="0">
              <a:latin typeface="Times New Roman" panose="02020603050405020304" pitchFamily="18" charset="0"/>
              <a:ea typeface="Calibri" panose="020F0502020204030204" pitchFamily="34" charset="0"/>
            </a:endParaRPr>
          </a:p>
          <a:p>
            <a:r>
              <a:rPr lang="sr-Cyrl-RS" sz="1800" dirty="0">
                <a:effectLst/>
                <a:latin typeface="Times New Roman" panose="02020603050405020304" pitchFamily="18" charset="0"/>
                <a:ea typeface="Calibri" panose="020F0502020204030204" pitchFamily="34" charset="0"/>
              </a:rPr>
              <a:t>-</a:t>
            </a:r>
            <a:r>
              <a:rPr lang="sr-Latn-RS" sz="1800" dirty="0">
                <a:effectLst/>
                <a:latin typeface="Times New Roman" panose="02020603050405020304" pitchFamily="18" charset="0"/>
                <a:ea typeface="Calibri" panose="020F0502020204030204" pitchFamily="34" charset="0"/>
              </a:rPr>
              <a:t>раса и етни</a:t>
            </a:r>
            <a:r>
              <a:rPr lang="sr-Cyrl-RS" sz="1800" dirty="0">
                <a:effectLst/>
                <a:latin typeface="Times New Roman" panose="02020603050405020304" pitchFamily="18" charset="0"/>
                <a:ea typeface="Calibri" panose="020F0502020204030204" pitchFamily="34" charset="0"/>
              </a:rPr>
              <a:t>ч</a:t>
            </a:r>
            <a:r>
              <a:rPr lang="sr-Latn-RS" sz="1800" dirty="0">
                <a:effectLst/>
                <a:latin typeface="Times New Roman" panose="02020603050405020304" pitchFamily="18" charset="0"/>
                <a:ea typeface="Calibri" panose="020F0502020204030204" pitchFamily="34" charset="0"/>
              </a:rPr>
              <a:t>ка припадност - припадници црне расе показали су готово два пута ве</a:t>
            </a:r>
            <a:r>
              <a:rPr lang="sr-Cyrl-RS" sz="1800" dirty="0">
                <a:effectLst/>
                <a:latin typeface="Times New Roman" panose="02020603050405020304" pitchFamily="18" charset="0"/>
                <a:ea typeface="Calibri" panose="020F0502020204030204" pitchFamily="34" charset="0"/>
              </a:rPr>
              <a:t>ћ</a:t>
            </a:r>
            <a:r>
              <a:rPr lang="sr-Latn-RS" sz="1800" dirty="0">
                <a:effectLst/>
                <a:latin typeface="Times New Roman" panose="02020603050405020304" pitchFamily="18" charset="0"/>
                <a:ea typeface="Calibri" panose="020F0502020204030204" pitchFamily="34" charset="0"/>
              </a:rPr>
              <a:t>у у</a:t>
            </a:r>
            <a:r>
              <a:rPr lang="sr-Cyrl-RS" sz="1800" dirty="0">
                <a:effectLst/>
                <a:latin typeface="Times New Roman" panose="02020603050405020304" pitchFamily="18" charset="0"/>
                <a:ea typeface="Calibri" panose="020F0502020204030204" pitchFamily="34" charset="0"/>
              </a:rPr>
              <a:t>ч</a:t>
            </a:r>
            <a:r>
              <a:rPr lang="sr-Latn-RS" sz="1800" dirty="0">
                <a:effectLst/>
                <a:latin typeface="Times New Roman" panose="02020603050405020304" pitchFamily="18" charset="0"/>
                <a:ea typeface="Calibri" panose="020F0502020204030204" pitchFamily="34" charset="0"/>
              </a:rPr>
              <a:t>есталост </a:t>
            </a:r>
            <a:endParaRPr lang="sr-Cyrl-RS" sz="1800" dirty="0">
              <a:effectLst/>
              <a:latin typeface="Times New Roman" panose="02020603050405020304" pitchFamily="18" charset="0"/>
              <a:ea typeface="Calibri" panose="020F0502020204030204" pitchFamily="34" charset="0"/>
            </a:endParaRPr>
          </a:p>
          <a:p>
            <a:r>
              <a:rPr lang="sr-Latn-RS" sz="1800" dirty="0">
                <a:effectLst/>
                <a:latin typeface="Times New Roman" panose="02020603050405020304" pitchFamily="18" charset="0"/>
                <a:ea typeface="Calibri" panose="020F0502020204030204" pitchFamily="34" charset="0"/>
              </a:rPr>
              <a:t>хередитет - позитивна породи</a:t>
            </a:r>
            <a:r>
              <a:rPr lang="sr-Cyrl-RS" sz="1800" dirty="0">
                <a:effectLst/>
                <a:latin typeface="Times New Roman" panose="02020603050405020304" pitchFamily="18" charset="0"/>
                <a:ea typeface="Calibri" panose="020F0502020204030204" pitchFamily="34" charset="0"/>
              </a:rPr>
              <a:t>ч</a:t>
            </a:r>
            <a:r>
              <a:rPr lang="sr-Latn-RS" sz="1800" dirty="0">
                <a:effectLst/>
                <a:latin typeface="Times New Roman" panose="02020603050405020304" pitchFamily="18" charset="0"/>
                <a:ea typeface="Calibri" panose="020F0502020204030204" pitchFamily="34" charset="0"/>
              </a:rPr>
              <a:t>на анамнеза повезана је са пови</a:t>
            </a:r>
            <a:r>
              <a:rPr lang="sr-Cyrl-RS" sz="1800" dirty="0">
                <a:effectLst/>
                <a:latin typeface="Times New Roman" panose="02020603050405020304" pitchFamily="18" charset="0"/>
                <a:ea typeface="Calibri" panose="020F0502020204030204" pitchFamily="34" charset="0"/>
              </a:rPr>
              <a:t>ш</a:t>
            </a:r>
            <a:r>
              <a:rPr lang="sr-Latn-RS" sz="1800" dirty="0">
                <a:effectLst/>
                <a:latin typeface="Times New Roman" panose="02020603050405020304" pitchFamily="18" charset="0"/>
                <a:ea typeface="Calibri" panose="020F0502020204030204" pitchFamily="34" charset="0"/>
              </a:rPr>
              <a:t>еним ризиком од АИМУ </a:t>
            </a:r>
            <a:r>
              <a:rPr lang="sr-Cyrl-RS" sz="1800" dirty="0">
                <a:effectLst/>
                <a:latin typeface="Times New Roman" panose="02020603050405020304" pitchFamily="18" charset="0"/>
                <a:ea typeface="Calibri" panose="020F0502020204030204" pitchFamily="34" charset="0"/>
              </a:rPr>
              <a:t>ш</a:t>
            </a:r>
            <a:r>
              <a:rPr lang="sr-Latn-RS" sz="1800" dirty="0">
                <a:effectLst/>
                <a:latin typeface="Times New Roman" panose="02020603050405020304" pitchFamily="18" charset="0"/>
                <a:ea typeface="Calibri" panose="020F0502020204030204" pitchFamily="34" charset="0"/>
              </a:rPr>
              <a:t>то мо</a:t>
            </a:r>
            <a:r>
              <a:rPr lang="sr-Cyrl-RS" sz="1800" dirty="0">
                <a:effectLst/>
                <a:latin typeface="Times New Roman" panose="02020603050405020304" pitchFamily="18" charset="0"/>
                <a:ea typeface="Calibri" panose="020F0502020204030204" pitchFamily="34" charset="0"/>
              </a:rPr>
              <a:t>ж</a:t>
            </a:r>
            <a:r>
              <a:rPr lang="sr-Latn-RS" sz="1800" dirty="0">
                <a:effectLst/>
                <a:latin typeface="Times New Roman" panose="02020603050405020304" pitchFamily="18" charset="0"/>
                <a:ea typeface="Calibri" panose="020F0502020204030204" pitchFamily="34" charset="0"/>
              </a:rPr>
              <a:t>е бити посредовано разли</a:t>
            </a:r>
            <a:r>
              <a:rPr lang="sr-Cyrl-RS" sz="1800" dirty="0">
                <a:effectLst/>
                <a:latin typeface="Times New Roman" panose="02020603050405020304" pitchFamily="18" charset="0"/>
                <a:ea typeface="Calibri" panose="020F0502020204030204" pitchFamily="34" charset="0"/>
              </a:rPr>
              <a:t>ч</a:t>
            </a:r>
            <a:r>
              <a:rPr lang="sr-Latn-RS" sz="1800" dirty="0">
                <a:effectLst/>
                <a:latin typeface="Times New Roman" panose="02020603050405020304" pitchFamily="18" charset="0"/>
                <a:ea typeface="Calibri" panose="020F0502020204030204" pitchFamily="34" charset="0"/>
              </a:rPr>
              <a:t>итим механизмима, интеракцијом генетских фактора, фактора средине и стила </a:t>
            </a:r>
            <a:r>
              <a:rPr lang="sr-Cyrl-RS" sz="1800" dirty="0">
                <a:effectLst/>
                <a:latin typeface="Times New Roman" panose="02020603050405020304" pitchFamily="18" charset="0"/>
                <a:ea typeface="Calibri" panose="020F0502020204030204" pitchFamily="34" charset="0"/>
              </a:rPr>
              <a:t>ж</a:t>
            </a:r>
            <a:r>
              <a:rPr lang="sr-Latn-RS" sz="1800" dirty="0">
                <a:effectLst/>
                <a:latin typeface="Times New Roman" panose="02020603050405020304" pitchFamily="18" charset="0"/>
                <a:ea typeface="Calibri" panose="020F0502020204030204" pitchFamily="34" charset="0"/>
              </a:rPr>
              <a:t>ивота</a:t>
            </a:r>
            <a:endParaRPr lang="en-US" dirty="0"/>
          </a:p>
        </p:txBody>
      </p:sp>
    </p:spTree>
    <p:extLst>
      <p:ext uri="{BB962C8B-B14F-4D97-AF65-F5344CB8AC3E}">
        <p14:creationId xmlns:p14="http://schemas.microsoft.com/office/powerpoint/2010/main" val="872653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D84CD-A2FF-456A-A464-8CC9EF070732}"/>
              </a:ext>
            </a:extLst>
          </p:cNvPr>
          <p:cNvSpPr>
            <a:spLocks noGrp="1"/>
          </p:cNvSpPr>
          <p:nvPr>
            <p:ph type="title"/>
          </p:nvPr>
        </p:nvSpPr>
        <p:spPr>
          <a:xfrm>
            <a:off x="563035" y="376335"/>
            <a:ext cx="8596668" cy="827314"/>
          </a:xfrm>
        </p:spPr>
        <p:txBody>
          <a:bodyPr>
            <a:normAutofit fontScale="90000"/>
          </a:bodyPr>
          <a:lstStyle/>
          <a:p>
            <a:pPr>
              <a:lnSpc>
                <a:spcPct val="150000"/>
              </a:lnSpc>
              <a:spcAft>
                <a:spcPts val="1000"/>
              </a:spcAft>
            </a:pPr>
            <a:r>
              <a:rPr lang="sr-Latn-RS" sz="3100" i="1" dirty="0">
                <a:effectLst/>
                <a:latin typeface="Times New Roman" panose="02020603050405020304" pitchFamily="18" charset="0"/>
                <a:ea typeface="Calibri" panose="020F0502020204030204" pitchFamily="34" charset="0"/>
                <a:cs typeface="Times New Roman" panose="02020603050405020304" pitchFamily="18" charset="0"/>
              </a:rPr>
              <a:t>Фактори ризика на које се мо</a:t>
            </a:r>
            <a:r>
              <a:rPr lang="sr-Cyrl-RS" sz="3100" i="1" dirty="0">
                <a:effectLst/>
                <a:latin typeface="Times New Roman" panose="02020603050405020304" pitchFamily="18" charset="0"/>
                <a:ea typeface="Calibri" panose="020F0502020204030204" pitchFamily="34" charset="0"/>
                <a:cs typeface="Times New Roman" panose="02020603050405020304" pitchFamily="18" charset="0"/>
              </a:rPr>
              <a:t>ж</a:t>
            </a:r>
            <a:r>
              <a:rPr lang="sr-Latn-RS" sz="3100" i="1" dirty="0">
                <a:effectLst/>
                <a:latin typeface="Times New Roman" panose="02020603050405020304" pitchFamily="18" charset="0"/>
                <a:ea typeface="Calibri" panose="020F0502020204030204" pitchFamily="34" charset="0"/>
                <a:cs typeface="Times New Roman" panose="02020603050405020304" pitchFamily="18" charset="0"/>
              </a:rPr>
              <a:t>е </a:t>
            </a:r>
            <a:r>
              <a:rPr lang="sr-Latn-RS" sz="3100" i="1" dirty="0" smtClean="0">
                <a:effectLst/>
                <a:latin typeface="Times New Roman" panose="02020603050405020304" pitchFamily="18" charset="0"/>
                <a:ea typeface="Calibri" panose="020F0502020204030204" pitchFamily="34" charset="0"/>
                <a:cs typeface="Times New Roman" panose="02020603050405020304" pitchFamily="18" charset="0"/>
              </a:rPr>
              <a:t>утицати</a:t>
            </a:r>
            <a:r>
              <a:rPr lang="sr-Cyrl-RS" sz="3100" i="1" dirty="0" smtClean="0">
                <a:effectLst/>
                <a:latin typeface="Times New Roman" panose="02020603050405020304" pitchFamily="18" charset="0"/>
                <a:ea typeface="Calibri" panose="020F0502020204030204" pitchFamily="34" charset="0"/>
                <a:cs typeface="Times New Roman" panose="02020603050405020304" pitchFamily="18" charset="0"/>
              </a:rPr>
              <a:t> (модифибилни фактори):</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1800" dirty="0">
                <a:effectLst/>
                <a:latin typeface="Times New Roman" panose="02020603050405020304" pitchFamily="18" charset="0"/>
                <a:ea typeface="Calibri" panose="020F0502020204030204" pitchFamily="34" charset="0"/>
                <a:cs typeface="Times New Roman" panose="02020603050405020304" pitchFamily="18" charset="0"/>
              </a:rPr>
            </a:br>
            <a:endParaRPr lang="en-US" dirty="0"/>
          </a:p>
        </p:txBody>
      </p:sp>
      <p:sp>
        <p:nvSpPr>
          <p:cNvPr id="4" name="Content Placeholder 3">
            <a:extLst>
              <a:ext uri="{FF2B5EF4-FFF2-40B4-BE49-F238E27FC236}">
                <a16:creationId xmlns:a16="http://schemas.microsoft.com/office/drawing/2014/main" id="{8E32AE5F-797C-46B3-9F3B-A5799F82BDB7}"/>
              </a:ext>
            </a:extLst>
          </p:cNvPr>
          <p:cNvSpPr>
            <a:spLocks noGrp="1"/>
          </p:cNvSpPr>
          <p:nvPr>
            <p:ph sz="half" idx="2"/>
          </p:nvPr>
        </p:nvSpPr>
        <p:spPr>
          <a:xfrm>
            <a:off x="279918" y="2189018"/>
            <a:ext cx="11150081" cy="4127806"/>
          </a:xfrm>
        </p:spPr>
        <p:txBody>
          <a:bodyPr>
            <a:normAutofit/>
          </a:bodyPr>
          <a:lstStyle/>
          <a:p>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хипертензија - особе које имају хипертензију имају три пута ве</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ћ</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и ризик од АИМУ; </a:t>
            </a:r>
            <a:endParaRPr lang="sr-Cyrl-RS" sz="18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дијабетес мелитус и пореме</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ћ</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аји гликорегулације (хиперинсулинемија и инсулинорезистенција) - инциденца АИМУ расте са пове</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ћ</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ањем гликемије тако да је два пута ве</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ћ</a:t>
            </a:r>
          </a:p>
          <a:p>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пу</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ш</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ење цигарета - повезано је са 50% ве</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ћ</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им ризиком од АИМУ и код </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ж</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ена и код му</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ш</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караца у свим старосним групама; </a:t>
            </a:r>
            <a:endParaRPr lang="sr-Cyrl-RS" sz="18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дислипидемија или абнормалности серумских липида (триглицериди, холестерол, ЛДЛ и ХДЛ)</a:t>
            </a:r>
            <a:endParaRPr lang="sr-Cyrl-RS" sz="18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-ф</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ибрилација преткомора - сматра се да је 20% АИМУ узроковано емболизацијом кардиогеног порекла; фибрилација преткомора је веома зна</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ч</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ајан фактор ризика, јер је одговорна за настанак готово 50% АИМУ.</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1800" dirty="0">
                <a:effectLst/>
                <a:latin typeface="Times New Roman" panose="02020603050405020304" pitchFamily="18" charset="0"/>
                <a:ea typeface="Calibri" panose="020F0502020204030204" pitchFamily="34" charset="0"/>
                <a:cs typeface="Times New Roman" panose="02020603050405020304" pitchFamily="18" charset="0"/>
              </a:rPr>
            </a:br>
            <a:endParaRPr lang="en-US" dirty="0"/>
          </a:p>
        </p:txBody>
      </p:sp>
    </p:spTree>
    <p:extLst>
      <p:ext uri="{BB962C8B-B14F-4D97-AF65-F5344CB8AC3E}">
        <p14:creationId xmlns:p14="http://schemas.microsoft.com/office/powerpoint/2010/main" val="3012243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77556E-0046-4B81-902B-E64A8888824E}"/>
              </a:ext>
            </a:extLst>
          </p:cNvPr>
          <p:cNvSpPr>
            <a:spLocks noGrp="1"/>
          </p:cNvSpPr>
          <p:nvPr>
            <p:ph idx="1"/>
          </p:nvPr>
        </p:nvSpPr>
        <p:spPr>
          <a:xfrm>
            <a:off x="634482" y="1007707"/>
            <a:ext cx="8639520" cy="5033656"/>
          </a:xfrm>
        </p:spPr>
        <p:txBody>
          <a:bodyPr/>
          <a:lstStyle/>
          <a:p>
            <a:r>
              <a:rPr lang="sr-Latn-RS" sz="1800" dirty="0">
                <a:effectLst/>
                <a:latin typeface="Times New Roman" panose="02020603050405020304" pitchFamily="18" charset="0"/>
                <a:ea typeface="Calibri" panose="020F0502020204030204" pitchFamily="34" charset="0"/>
              </a:rPr>
              <a:t>Акутни исхемијски мо</a:t>
            </a:r>
            <a:r>
              <a:rPr lang="sr-Cyrl-RS" sz="1800" dirty="0">
                <a:effectLst/>
                <a:latin typeface="Times New Roman" panose="02020603050405020304" pitchFamily="18" charset="0"/>
                <a:ea typeface="Calibri" panose="020F0502020204030204" pitchFamily="34" charset="0"/>
              </a:rPr>
              <a:t>ж</a:t>
            </a:r>
            <a:r>
              <a:rPr lang="sr-Latn-RS" sz="1800" dirty="0">
                <a:effectLst/>
                <a:latin typeface="Times New Roman" panose="02020603050405020304" pitchFamily="18" charset="0"/>
                <a:ea typeface="Calibri" panose="020F0502020204030204" pitchFamily="34" charset="0"/>
              </a:rPr>
              <a:t>дани удар знатно је чешћи (настаје у 75-80% случајева</a:t>
            </a:r>
            <a:r>
              <a:rPr lang="sr-Latn-RS" sz="1800" dirty="0" smtClean="0">
                <a:effectLst/>
                <a:latin typeface="Times New Roman" panose="02020603050405020304" pitchFamily="18" charset="0"/>
                <a:ea typeface="Calibri" panose="020F0502020204030204" pitchFamily="34" charset="0"/>
              </a:rPr>
              <a:t>)</a:t>
            </a:r>
            <a:r>
              <a:rPr lang="sr-Cyrl-RS" sz="1800" dirty="0" smtClean="0">
                <a:effectLst/>
                <a:latin typeface="Times New Roman" panose="02020603050405020304" pitchFamily="18" charset="0"/>
                <a:ea typeface="Calibri" panose="020F0502020204030204" pitchFamily="34" charset="0"/>
              </a:rPr>
              <a:t>. </a:t>
            </a:r>
            <a:r>
              <a:rPr lang="en-US" sz="1800" dirty="0" smtClean="0">
                <a:solidFill>
                  <a:srgbClr val="222222"/>
                </a:solidFill>
                <a:effectLst/>
                <a:latin typeface="Times New Roman" panose="02020603050405020304" pitchFamily="18" charset="0"/>
                <a:ea typeface="Calibri" panose="020F0502020204030204" pitchFamily="34" charset="0"/>
              </a:rPr>
              <a:t>У </a:t>
            </a:r>
            <a:r>
              <a:rPr lang="en-US" sz="1800" dirty="0" err="1">
                <a:solidFill>
                  <a:srgbClr val="222222"/>
                </a:solidFill>
                <a:effectLst/>
                <a:latin typeface="Times New Roman" panose="02020603050405020304" pitchFamily="18" charset="0"/>
                <a:ea typeface="Calibri" panose="020F0502020204030204" pitchFamily="34" charset="0"/>
              </a:rPr>
              <a:t>исхемијском</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можданом</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удару</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доток</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крви</a:t>
            </a:r>
            <a:r>
              <a:rPr lang="en-US" sz="1800" dirty="0">
                <a:solidFill>
                  <a:srgbClr val="222222"/>
                </a:solidFill>
                <a:effectLst/>
                <a:latin typeface="Times New Roman" panose="02020603050405020304" pitchFamily="18" charset="0"/>
                <a:ea typeface="Calibri" panose="020F0502020204030204" pitchFamily="34" charset="0"/>
              </a:rPr>
              <a:t> у </a:t>
            </a:r>
            <a:r>
              <a:rPr lang="en-US" sz="1800" dirty="0" err="1">
                <a:solidFill>
                  <a:srgbClr val="222222"/>
                </a:solidFill>
                <a:effectLst/>
                <a:latin typeface="Times New Roman" panose="02020603050405020304" pitchFamily="18" charset="0"/>
                <a:ea typeface="Calibri" panose="020F0502020204030204" pitchFamily="34" charset="0"/>
              </a:rPr>
              <a:t>одрађени</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део</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мозга</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је</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умањен</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или</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прекинут</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што</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доводи</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до</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дисфункције</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можданог</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ткива</a:t>
            </a:r>
            <a:r>
              <a:rPr lang="en-US" sz="1800" dirty="0">
                <a:solidFill>
                  <a:srgbClr val="222222"/>
                </a:solidFill>
                <a:effectLst/>
                <a:latin typeface="Times New Roman" panose="02020603050405020304" pitchFamily="18" charset="0"/>
                <a:ea typeface="Calibri" panose="020F0502020204030204" pitchFamily="34" charset="0"/>
              </a:rPr>
              <a:t> у </a:t>
            </a:r>
            <a:r>
              <a:rPr lang="en-US" sz="1800" dirty="0" err="1">
                <a:solidFill>
                  <a:srgbClr val="222222"/>
                </a:solidFill>
                <a:effectLst/>
                <a:latin typeface="Times New Roman" panose="02020603050405020304" pitchFamily="18" charset="0"/>
                <a:ea typeface="Calibri" panose="020F0502020204030204" pitchFamily="34" charset="0"/>
              </a:rPr>
              <a:t>захваћеном</a:t>
            </a:r>
            <a:r>
              <a:rPr lang="en-US" sz="1800" dirty="0">
                <a:solidFill>
                  <a:srgbClr val="222222"/>
                </a:solidFill>
                <a:effectLst/>
                <a:latin typeface="Times New Roman" panose="02020603050405020304" pitchFamily="18" charset="0"/>
                <a:ea typeface="Calibri" panose="020F0502020204030204" pitchFamily="34" charset="0"/>
              </a:rPr>
              <a:t> </a:t>
            </a:r>
            <a:r>
              <a:rPr lang="en-US" sz="1800" dirty="0" err="1">
                <a:solidFill>
                  <a:srgbClr val="222222"/>
                </a:solidFill>
                <a:effectLst/>
                <a:latin typeface="Times New Roman" panose="02020603050405020304" pitchFamily="18" charset="0"/>
                <a:ea typeface="Calibri" panose="020F0502020204030204" pitchFamily="34" charset="0"/>
              </a:rPr>
              <a:t>подручју</a:t>
            </a:r>
            <a:r>
              <a:rPr lang="sr-Cyrl-RS" sz="1800" dirty="0">
                <a:solidFill>
                  <a:srgbClr val="222222"/>
                </a:solidFill>
                <a:effectLst/>
                <a:latin typeface="Times New Roman" panose="02020603050405020304" pitchFamily="18" charset="0"/>
                <a:ea typeface="Calibri" panose="020F0502020204030204" pitchFamily="34" charset="0"/>
              </a:rPr>
              <a:t>.</a:t>
            </a:r>
          </a:p>
          <a:p>
            <a:pPr algn="just">
              <a:lnSpc>
                <a:spcPct val="150000"/>
              </a:lnSpc>
              <a:spcBef>
                <a:spcPts val="600"/>
              </a:spcBef>
              <a:spcAft>
                <a:spcPts val="600"/>
              </a:spcAft>
            </a:pPr>
            <a:r>
              <a:rPr lang="en-US" sz="1800" dirty="0" err="1">
                <a:solidFill>
                  <a:srgbClr val="222222"/>
                </a:solidFill>
                <a:effectLst/>
                <a:latin typeface="Times New Roman" panose="02020603050405020304" pitchFamily="18" charset="0"/>
                <a:ea typeface="Times New Roman" panose="02020603050405020304" pitchFamily="18" charset="0"/>
              </a:rPr>
              <a:t>Постоје</a:t>
            </a:r>
            <a:r>
              <a:rPr lang="en-US" sz="1800" dirty="0">
                <a:solidFill>
                  <a:srgbClr val="222222"/>
                </a:solidFill>
                <a:effectLst/>
                <a:latin typeface="Times New Roman" panose="02020603050405020304" pitchFamily="18" charset="0"/>
                <a:ea typeface="Times New Roman" panose="02020603050405020304" pitchFamily="18" charset="0"/>
              </a:rPr>
              <a:t> </a:t>
            </a:r>
            <a:r>
              <a:rPr lang="en-US" sz="1800" dirty="0" err="1">
                <a:solidFill>
                  <a:srgbClr val="222222"/>
                </a:solidFill>
                <a:effectLst/>
                <a:latin typeface="Times New Roman" panose="02020603050405020304" pitchFamily="18" charset="0"/>
                <a:ea typeface="Times New Roman" panose="02020603050405020304" pitchFamily="18" charset="0"/>
              </a:rPr>
              <a:t>четири</a:t>
            </a:r>
            <a:r>
              <a:rPr lang="en-US" sz="1800" dirty="0">
                <a:solidFill>
                  <a:srgbClr val="222222"/>
                </a:solidFill>
                <a:effectLst/>
                <a:latin typeface="Times New Roman" panose="02020603050405020304" pitchFamily="18" charset="0"/>
                <a:ea typeface="Times New Roman" panose="02020603050405020304" pitchFamily="18" charset="0"/>
              </a:rPr>
              <a:t> </a:t>
            </a:r>
            <a:r>
              <a:rPr lang="en-US" sz="1800" dirty="0" err="1">
                <a:solidFill>
                  <a:srgbClr val="222222"/>
                </a:solidFill>
                <a:effectLst/>
                <a:latin typeface="Times New Roman" panose="02020603050405020304" pitchFamily="18" charset="0"/>
                <a:ea typeface="Times New Roman" panose="02020603050405020304" pitchFamily="18" charset="0"/>
              </a:rPr>
              <a:t>разлога</a:t>
            </a:r>
            <a:r>
              <a:rPr lang="en-US" sz="1800" dirty="0">
                <a:solidFill>
                  <a:srgbClr val="222222"/>
                </a:solidFill>
                <a:effectLst/>
                <a:latin typeface="Times New Roman" panose="02020603050405020304" pitchFamily="18" charset="0"/>
                <a:ea typeface="Times New Roman" panose="02020603050405020304" pitchFamily="18" charset="0"/>
              </a:rPr>
              <a:t> </a:t>
            </a:r>
            <a:r>
              <a:rPr lang="en-US" sz="1800" dirty="0" err="1">
                <a:solidFill>
                  <a:srgbClr val="222222"/>
                </a:solidFill>
                <a:effectLst/>
                <a:latin typeface="Times New Roman" panose="02020603050405020304" pitchFamily="18" charset="0"/>
                <a:ea typeface="Times New Roman" panose="02020603050405020304" pitchFamily="18" charset="0"/>
              </a:rPr>
              <a:t>због</a:t>
            </a:r>
            <a:r>
              <a:rPr lang="en-US" sz="1800" dirty="0">
                <a:solidFill>
                  <a:srgbClr val="222222"/>
                </a:solidFill>
                <a:effectLst/>
                <a:latin typeface="Times New Roman" panose="02020603050405020304" pitchFamily="18" charset="0"/>
                <a:ea typeface="Times New Roman" panose="02020603050405020304" pitchFamily="18" charset="0"/>
              </a:rPr>
              <a:t> </a:t>
            </a:r>
            <a:r>
              <a:rPr lang="en-US" sz="1800" dirty="0" err="1">
                <a:solidFill>
                  <a:srgbClr val="222222"/>
                </a:solidFill>
                <a:effectLst/>
                <a:latin typeface="Times New Roman" panose="02020603050405020304" pitchFamily="18" charset="0"/>
                <a:ea typeface="Times New Roman" panose="02020603050405020304" pitchFamily="18" charset="0"/>
              </a:rPr>
              <a:t>којих</a:t>
            </a:r>
            <a:r>
              <a:rPr lang="en-US" sz="1800" dirty="0">
                <a:solidFill>
                  <a:srgbClr val="222222"/>
                </a:solidFill>
                <a:effectLst/>
                <a:latin typeface="Times New Roman" panose="02020603050405020304" pitchFamily="18" charset="0"/>
                <a:ea typeface="Times New Roman" panose="02020603050405020304" pitchFamily="18" charset="0"/>
              </a:rPr>
              <a:t> </a:t>
            </a:r>
            <a:r>
              <a:rPr lang="en-US" sz="1800" dirty="0" err="1">
                <a:solidFill>
                  <a:srgbClr val="222222"/>
                </a:solidFill>
                <a:effectLst/>
                <a:latin typeface="Times New Roman" panose="02020603050405020304" pitchFamily="18" charset="0"/>
                <a:ea typeface="Times New Roman" panose="02020603050405020304" pitchFamily="18" charset="0"/>
              </a:rPr>
              <a:t>се</a:t>
            </a:r>
            <a:r>
              <a:rPr lang="en-US" sz="1800" dirty="0">
                <a:solidFill>
                  <a:srgbClr val="222222"/>
                </a:solidFill>
                <a:effectLst/>
                <a:latin typeface="Times New Roman" panose="02020603050405020304" pitchFamily="18" charset="0"/>
                <a:ea typeface="Times New Roman" panose="02020603050405020304" pitchFamily="18" charset="0"/>
              </a:rPr>
              <a:t> </a:t>
            </a:r>
            <a:r>
              <a:rPr lang="en-US" sz="1800" dirty="0" err="1">
                <a:solidFill>
                  <a:srgbClr val="222222"/>
                </a:solidFill>
                <a:effectLst/>
                <a:latin typeface="Times New Roman" panose="02020603050405020304" pitchFamily="18" charset="0"/>
                <a:ea typeface="Times New Roman" panose="02020603050405020304" pitchFamily="18" charset="0"/>
              </a:rPr>
              <a:t>ово</a:t>
            </a:r>
            <a:r>
              <a:rPr lang="en-US" sz="1800" dirty="0">
                <a:solidFill>
                  <a:srgbClr val="222222"/>
                </a:solidFill>
                <a:effectLst/>
                <a:latin typeface="Times New Roman" panose="02020603050405020304" pitchFamily="18" charset="0"/>
                <a:ea typeface="Times New Roman" panose="02020603050405020304" pitchFamily="18" charset="0"/>
              </a:rPr>
              <a:t> </a:t>
            </a:r>
            <a:r>
              <a:rPr lang="en-US" sz="1800" dirty="0" err="1">
                <a:solidFill>
                  <a:srgbClr val="222222"/>
                </a:solidFill>
                <a:effectLst/>
                <a:latin typeface="Times New Roman" panose="02020603050405020304" pitchFamily="18" charset="0"/>
                <a:ea typeface="Times New Roman" panose="02020603050405020304" pitchFamily="18" charset="0"/>
              </a:rPr>
              <a:t>може</a:t>
            </a:r>
            <a:r>
              <a:rPr lang="en-US" sz="1800" dirty="0">
                <a:solidFill>
                  <a:srgbClr val="222222"/>
                </a:solidFill>
                <a:effectLst/>
                <a:latin typeface="Times New Roman" panose="02020603050405020304" pitchFamily="18" charset="0"/>
                <a:ea typeface="Times New Roman" panose="02020603050405020304" pitchFamily="18" charset="0"/>
              </a:rPr>
              <a:t> </a:t>
            </a:r>
            <a:r>
              <a:rPr lang="en-US" sz="1800" dirty="0" err="1">
                <a:solidFill>
                  <a:srgbClr val="222222"/>
                </a:solidFill>
                <a:effectLst/>
                <a:latin typeface="Times New Roman" panose="02020603050405020304" pitchFamily="18" charset="0"/>
                <a:ea typeface="Times New Roman" panose="02020603050405020304" pitchFamily="18" charset="0"/>
              </a:rPr>
              <a:t>догодити</a:t>
            </a:r>
            <a:r>
              <a:rPr lang="en-US" sz="1800" dirty="0">
                <a:solidFill>
                  <a:srgbClr val="222222"/>
                </a:solidFill>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342900" lvl="0" indent="-342900" algn="just">
              <a:lnSpc>
                <a:spcPct val="150000"/>
              </a:lnSpc>
              <a:spcAft>
                <a:spcPts val="120"/>
              </a:spcAft>
              <a:tabLst>
                <a:tab pos="457200" algn="l"/>
              </a:tabLst>
            </a:pPr>
            <a:r>
              <a:rPr lang="en-US" sz="1800" b="1"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Тромбоза</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опструкција</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крвн</a:t>
            </a:r>
            <a:r>
              <a:rPr lang="sr-Cyrl-R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их</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sr-Cyrl-R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судова</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локално</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формираним</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крвним</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угрушком</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120"/>
              </a:spcAft>
              <a:tabLst>
                <a:tab pos="457200" algn="l"/>
              </a:tabLst>
            </a:pPr>
            <a:r>
              <a:rPr lang="en-US" sz="1800" b="1"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Емболија</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опструкција</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узрокована</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угрушком</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који</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је</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настао</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негде</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другде</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у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тел</a:t>
            </a:r>
            <a:r>
              <a:rPr lang="sr-Cyrl-R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у</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120"/>
              </a:spcAft>
              <a:tabLst>
                <a:tab pos="457200" algn="l"/>
              </a:tabLst>
            </a:pPr>
            <a:r>
              <a:rPr lang="en-US" sz="1800" b="1"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Системска</a:t>
            </a:r>
            <a:r>
              <a:rPr lang="en-US" sz="1800" b="1"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1"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хипоперфузија</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опште</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смањење</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крвног</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протока</a:t>
            </a: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нпр</a:t>
            </a:r>
            <a:r>
              <a:rPr lang="en-US" sz="1800"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a:t>
            </a:r>
            <a:r>
              <a:rPr lang="sr-Cyrl-RS" sz="1800"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у хиповолемијском шоку</a:t>
            </a:r>
            <a:r>
              <a:rPr lang="en-US" sz="18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en-US" sz="1800" b="1" dirty="0" err="1">
                <a:solidFill>
                  <a:srgbClr val="222222"/>
                </a:solidFill>
                <a:effectLst/>
                <a:latin typeface="Times New Roman" panose="02020603050405020304" pitchFamily="18" charset="0"/>
                <a:ea typeface="Calibri" panose="020F0502020204030204" pitchFamily="34" charset="0"/>
              </a:rPr>
              <a:t>Венска</a:t>
            </a:r>
            <a:r>
              <a:rPr lang="en-US" sz="1800" b="1" dirty="0">
                <a:solidFill>
                  <a:srgbClr val="222222"/>
                </a:solidFill>
                <a:effectLst/>
                <a:latin typeface="Times New Roman" panose="02020603050405020304" pitchFamily="18" charset="0"/>
                <a:ea typeface="Calibri" panose="020F0502020204030204" pitchFamily="34" charset="0"/>
              </a:rPr>
              <a:t> </a:t>
            </a:r>
            <a:r>
              <a:rPr lang="en-US" sz="1800" b="1" dirty="0" err="1">
                <a:solidFill>
                  <a:srgbClr val="222222"/>
                </a:solidFill>
                <a:effectLst/>
                <a:latin typeface="Times New Roman" panose="02020603050405020304" pitchFamily="18" charset="0"/>
                <a:ea typeface="Calibri" panose="020F0502020204030204" pitchFamily="34" charset="0"/>
              </a:rPr>
              <a:t>тромбоза</a:t>
            </a:r>
            <a:r>
              <a:rPr lang="sr-Cyrl-RS" sz="1800" b="1" dirty="0">
                <a:solidFill>
                  <a:srgbClr val="222222"/>
                </a:solidFill>
                <a:effectLst/>
                <a:latin typeface="Times New Roman" panose="02020603050405020304" pitchFamily="18" charset="0"/>
                <a:ea typeface="Calibri" panose="020F0502020204030204" pitchFamily="34" charset="0"/>
              </a:rPr>
              <a:t> </a:t>
            </a:r>
            <a:endParaRPr lang="en-US" dirty="0"/>
          </a:p>
        </p:txBody>
      </p:sp>
      <p:pic>
        <p:nvPicPr>
          <p:cNvPr id="6" name="Picture 5" descr="radiología en la red: rx: TC perfusión y AngioTC, las otras dos ...">
            <a:extLst>
              <a:ext uri="{FF2B5EF4-FFF2-40B4-BE49-F238E27FC236}">
                <a16:creationId xmlns:a16="http://schemas.microsoft.com/office/drawing/2014/main" id="{EE9674DB-9EFC-4876-90D6-77F546916B4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726461" y="4517104"/>
            <a:ext cx="2907030" cy="1630680"/>
          </a:xfrm>
          <a:prstGeom prst="rect">
            <a:avLst/>
          </a:prstGeom>
          <a:noFill/>
          <a:ln>
            <a:noFill/>
          </a:ln>
        </p:spPr>
      </p:pic>
    </p:spTree>
    <p:extLst>
      <p:ext uri="{BB962C8B-B14F-4D97-AF65-F5344CB8AC3E}">
        <p14:creationId xmlns:p14="http://schemas.microsoft.com/office/powerpoint/2010/main" val="3421507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3E036-9A9C-4BDB-BE85-C4EC0A9D1F13}"/>
              </a:ext>
            </a:extLst>
          </p:cNvPr>
          <p:cNvSpPr>
            <a:spLocks noGrp="1"/>
          </p:cNvSpPr>
          <p:nvPr>
            <p:ph type="title"/>
          </p:nvPr>
        </p:nvSpPr>
        <p:spPr/>
        <p:txBody>
          <a:bodyPr/>
          <a:lstStyle/>
          <a:p>
            <a:r>
              <a:rPr lang="sr-Cyrl-RS" dirty="0"/>
              <a:t>Клиничка слика</a:t>
            </a:r>
            <a:endParaRPr lang="en-US" dirty="0"/>
          </a:p>
        </p:txBody>
      </p:sp>
      <p:sp>
        <p:nvSpPr>
          <p:cNvPr id="3" name="Content Placeholder 2">
            <a:extLst>
              <a:ext uri="{FF2B5EF4-FFF2-40B4-BE49-F238E27FC236}">
                <a16:creationId xmlns:a16="http://schemas.microsoft.com/office/drawing/2014/main" id="{718594B1-C8BD-4B78-95E6-D025AA1F732B}"/>
              </a:ext>
            </a:extLst>
          </p:cNvPr>
          <p:cNvSpPr>
            <a:spLocks noGrp="1"/>
          </p:cNvSpPr>
          <p:nvPr>
            <p:ph idx="1"/>
          </p:nvPr>
        </p:nvSpPr>
        <p:spPr/>
        <p:txBody>
          <a:bodyPr/>
          <a:lstStyle/>
          <a:p>
            <a:pPr algn="just">
              <a:lnSpc>
                <a:spcPct val="150000"/>
              </a:lnSpc>
              <a:spcAft>
                <a:spcPts val="1000"/>
              </a:spcAft>
            </a:pP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Код оклузије каротидног слива (предње циркулације) јавља се </a:t>
            </a:r>
            <a:r>
              <a:rPr lang="sr-Latn-RS" sz="1800" dirty="0">
                <a:effectLst/>
                <a:latin typeface="Times New Roman" panose="02020603050405020304" pitchFamily="18" charset="0"/>
                <a:ea typeface="Calibri" panose="020F0502020204030204" pitchFamily="34" charset="0"/>
                <a:cs typeface="Times New Roman" panose="02020603050405020304" pitchFamily="18" charset="0"/>
              </a:rPr>
              <a:t>A</a:t>
            </a: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мауросис фугах, дисфазија, хемипареза супротне половине тела, контрелатерални испади видног поља, комбинација горе наведених симптома.</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sr-Cyrl-RS" sz="1800" dirty="0">
                <a:effectLst/>
                <a:latin typeface="Times New Roman" panose="02020603050405020304" pitchFamily="18" charset="0"/>
                <a:ea typeface="Calibri" panose="020F0502020204030204" pitchFamily="34" charset="0"/>
                <a:cs typeface="Times New Roman" panose="02020603050405020304" pitchFamily="18" charset="0"/>
              </a:rPr>
              <a:t>Код оклузије вертебробазиларног слива (задње циркулације) се јављају диплопије, вертиго, дизартрија, дисфагија, губитак вида на оба ока, унилатерална, билатерална пареза, губитак свести. </a:t>
            </a:r>
            <a:endParaRPr lang="sr-Latn-RS"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040660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oždani udar (apoplexia cerebri, šlog, CVI, TIA, cerebrovaskularni insult)">
            <a:extLst>
              <a:ext uri="{FF2B5EF4-FFF2-40B4-BE49-F238E27FC236}">
                <a16:creationId xmlns:a16="http://schemas.microsoft.com/office/drawing/2014/main" id="{48283C0D-443B-4E4B-BD70-0D0201FA51C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05824" y="1679511"/>
            <a:ext cx="8656179" cy="3698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0358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EEC9B-1E9E-4FFD-9DCD-1C73E3F4A473}"/>
              </a:ext>
            </a:extLst>
          </p:cNvPr>
          <p:cNvSpPr>
            <a:spLocks noGrp="1"/>
          </p:cNvSpPr>
          <p:nvPr>
            <p:ph type="title"/>
          </p:nvPr>
        </p:nvSpPr>
        <p:spPr/>
        <p:txBody>
          <a:bodyPr/>
          <a:lstStyle/>
          <a:p>
            <a:r>
              <a:rPr lang="sr-Cyrl-RS" dirty="0"/>
              <a:t>Лечење:</a:t>
            </a:r>
            <a:endParaRPr lang="en-US" dirty="0"/>
          </a:p>
        </p:txBody>
      </p:sp>
      <p:sp>
        <p:nvSpPr>
          <p:cNvPr id="3" name="Content Placeholder 2">
            <a:extLst>
              <a:ext uri="{FF2B5EF4-FFF2-40B4-BE49-F238E27FC236}">
                <a16:creationId xmlns:a16="http://schemas.microsoft.com/office/drawing/2014/main" id="{37FB31F4-B1FC-40D2-8381-B9ACF6C3920C}"/>
              </a:ext>
            </a:extLst>
          </p:cNvPr>
          <p:cNvSpPr>
            <a:spLocks noGrp="1"/>
          </p:cNvSpPr>
          <p:nvPr>
            <p:ph idx="1"/>
          </p:nvPr>
        </p:nvSpPr>
        <p:spPr>
          <a:xfrm>
            <a:off x="587829" y="1464907"/>
            <a:ext cx="8686173" cy="4576456"/>
          </a:xfrm>
        </p:spPr>
        <p:txBody>
          <a:bodyPr>
            <a:normAutofit fontScale="62500" lnSpcReduction="20000"/>
          </a:bodyPr>
          <a:lstStyle/>
          <a:p>
            <a:pPr algn="just">
              <a:lnSpc>
                <a:spcPct val="150000"/>
              </a:lnSpc>
              <a:spcAft>
                <a:spcPts val="1000"/>
              </a:spcAft>
            </a:pPr>
            <a:r>
              <a:rPr lang="sr-Cyrl-RS" sz="2600" dirty="0">
                <a:effectLst/>
                <a:latin typeface="Times New Roman" panose="02020603050405020304" pitchFamily="18" charset="0"/>
                <a:ea typeface="Calibri" panose="020F0502020204030204" pitchFamily="34" charset="0"/>
                <a:cs typeface="Times New Roman" panose="02020603050405020304" pitchFamily="18" charset="0"/>
              </a:rPr>
              <a:t>Разликујемо: лечење испољеног можданог удара и профилактичку терапију.</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sr-Cyrl-RS" sz="2600" dirty="0">
                <a:effectLst/>
                <a:latin typeface="Times New Roman" panose="02020603050405020304" pitchFamily="18" charset="0"/>
                <a:ea typeface="Calibri" panose="020F0502020204030204" pitchFamily="34" charset="0"/>
                <a:cs typeface="Times New Roman" panose="02020603050405020304" pitchFamily="18" charset="0"/>
              </a:rPr>
              <a:t>Циљ савремених терапијских поступака је да одрже ћелије пенумбре у животу и спрече настанак инфаркта. Најадекватнији поступак је да се обезбеди реканализација оклудираног крвног суда у временском прозору (прва три сата). МУ се лечи по принципима ургентне медицине.</a:t>
            </a:r>
          </a:p>
          <a:p>
            <a:pPr algn="just">
              <a:lnSpc>
                <a:spcPct val="150000"/>
              </a:lnSpc>
              <a:spcAft>
                <a:spcPts val="1000"/>
              </a:spcAft>
            </a:pPr>
            <a:r>
              <a:rPr lang="sr-Cyrl-RS" sz="2600" dirty="0">
                <a:latin typeface="Times New Roman" panose="02020603050405020304" pitchFamily="18" charset="0"/>
                <a:ea typeface="Calibri" panose="020F0502020204030204" pitchFamily="34" charset="0"/>
                <a:cs typeface="Times New Roman" panose="02020603050405020304" pitchFamily="18" charset="0"/>
              </a:rPr>
              <a:t>Актилиза( у прва 3-4,5 </a:t>
            </a:r>
            <a:r>
              <a:rPr lang="sr-Latn-RS" sz="2600" dirty="0">
                <a:latin typeface="Times New Roman" panose="02020603050405020304" pitchFamily="18" charset="0"/>
                <a:ea typeface="Calibri" panose="020F0502020204030204" pitchFamily="34" charset="0"/>
                <a:cs typeface="Times New Roman" panose="02020603050405020304" pitchFamily="18" charset="0"/>
              </a:rPr>
              <a:t>h)</a:t>
            </a:r>
          </a:p>
          <a:p>
            <a:pPr algn="just">
              <a:lnSpc>
                <a:spcPct val="150000"/>
              </a:lnSpc>
              <a:spcAft>
                <a:spcPts val="1000"/>
              </a:spcAft>
            </a:pPr>
            <a:r>
              <a:rPr lang="sr-Cyrl-RS" sz="2600" dirty="0">
                <a:latin typeface="Times New Roman" panose="02020603050405020304" pitchFamily="18" charset="0"/>
                <a:ea typeface="Calibri" panose="020F0502020204030204" pitchFamily="34" charset="0"/>
                <a:cs typeface="Times New Roman" panose="02020603050405020304" pitchFamily="18" charset="0"/>
              </a:rPr>
              <a:t>Тромбектомија</a:t>
            </a:r>
          </a:p>
          <a:p>
            <a:pPr algn="just">
              <a:lnSpc>
                <a:spcPct val="150000"/>
              </a:lnSpc>
              <a:spcAft>
                <a:spcPts val="1000"/>
              </a:spcAft>
            </a:pPr>
            <a:r>
              <a:rPr lang="sr-Cyrl-RS" sz="2600" dirty="0">
                <a:effectLst/>
                <a:latin typeface="Times New Roman" panose="02020603050405020304" pitchFamily="18" charset="0"/>
                <a:ea typeface="Calibri" panose="020F0502020204030204" pitchFamily="34" charset="0"/>
                <a:cs typeface="Times New Roman" panose="02020603050405020304" pitchFamily="18" charset="0"/>
              </a:rPr>
              <a:t>Антиагрегациона терапија</a:t>
            </a:r>
          </a:p>
          <a:p>
            <a:pPr algn="just">
              <a:lnSpc>
                <a:spcPct val="150000"/>
              </a:lnSpc>
              <a:spcAft>
                <a:spcPts val="1000"/>
              </a:spcAft>
            </a:pPr>
            <a:r>
              <a:rPr lang="sr-Cyrl-RS" sz="2600" dirty="0">
                <a:latin typeface="Times New Roman" panose="02020603050405020304" pitchFamily="18" charset="0"/>
                <a:ea typeface="Calibri" panose="020F0502020204030204" pitchFamily="34" charset="0"/>
                <a:cs typeface="Times New Roman" panose="02020603050405020304" pitchFamily="18" charset="0"/>
              </a:rPr>
              <a:t>Антикоагулантна терапија</a:t>
            </a:r>
            <a:endParaRPr lang="en-US" sz="26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58692149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1831</TotalTime>
  <Words>1042</Words>
  <Application>Microsoft Office PowerPoint</Application>
  <PresentationFormat>Widescreen</PresentationFormat>
  <Paragraphs>126</Paragraphs>
  <Slides>21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Tahoma</vt:lpstr>
      <vt:lpstr>Times New Roman</vt:lpstr>
      <vt:lpstr>Trebuchet MS</vt:lpstr>
      <vt:lpstr>Wingdings 3</vt:lpstr>
      <vt:lpstr>Facet</vt:lpstr>
      <vt:lpstr>Васкуларна обољења мозга Преглед болесника са можданим ударом</vt:lpstr>
      <vt:lpstr>PowerPoint Presentation</vt:lpstr>
      <vt:lpstr>PowerPoint Presentation</vt:lpstr>
      <vt:lpstr>У факторе ризика на које се не може утицати (немодифибилни фактори ризика) убрајају се:  </vt:lpstr>
      <vt:lpstr>Фактори ризика на које се може утицати (модифибилни фактори): </vt:lpstr>
      <vt:lpstr>PowerPoint Presentation</vt:lpstr>
      <vt:lpstr>Клиничка слика</vt:lpstr>
      <vt:lpstr>PowerPoint Presentation</vt:lpstr>
      <vt:lpstr>Лечење:</vt:lpstr>
      <vt:lpstr>Преглед пацијената:</vt:lpstr>
      <vt:lpstr>PowerPoint Presentation</vt:lpstr>
      <vt:lpstr>PowerPoint Presentation</vt:lpstr>
      <vt:lpstr>Пробе тоњења на ногама</vt:lpstr>
      <vt:lpstr>Испитивање рефлекса: </vt:lpstr>
      <vt:lpstr>Приказ случаја:</vt:lpstr>
      <vt:lpstr>PowerPoint Presentation</vt:lpstr>
      <vt:lpstr>Aтријална фибрилација као фактор ризика</vt:lpstr>
      <vt:lpstr>PowerPoint Presentation</vt:lpstr>
      <vt:lpstr>Након два месеца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Васкуларна обољења мозга</dc:title>
  <dc:creator>Abc</dc:creator>
  <cp:lastModifiedBy>User</cp:lastModifiedBy>
  <cp:revision>14</cp:revision>
  <dcterms:created xsi:type="dcterms:W3CDTF">2020-09-07T15:44:18Z</dcterms:created>
  <dcterms:modified xsi:type="dcterms:W3CDTF">2020-09-20T10:12:18Z</dcterms:modified>
</cp:coreProperties>
</file>